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wmf" ContentType="image/x-wmf"/>
  <Default Extension="png" ContentType="image/png"/>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9"/>
  </p:notesMasterIdLst>
  <p:handoutMasterIdLst>
    <p:handoutMasterId r:id="rId37"/>
  </p:handoutMasterIdLst>
  <p:sldIdLst>
    <p:sldId id="823" r:id="rId3"/>
    <p:sldId id="860" r:id="rId4"/>
    <p:sldId id="804" r:id="rId5"/>
    <p:sldId id="826" r:id="rId6"/>
    <p:sldId id="827" r:id="rId7"/>
    <p:sldId id="751" r:id="rId8"/>
    <p:sldId id="791" r:id="rId10"/>
    <p:sldId id="780" r:id="rId11"/>
    <p:sldId id="805" r:id="rId12"/>
    <p:sldId id="806" r:id="rId13"/>
    <p:sldId id="807" r:id="rId14"/>
    <p:sldId id="808" r:id="rId15"/>
    <p:sldId id="777" r:id="rId16"/>
    <p:sldId id="781" r:id="rId17"/>
    <p:sldId id="782" r:id="rId18"/>
    <p:sldId id="783" r:id="rId19"/>
    <p:sldId id="784" r:id="rId20"/>
    <p:sldId id="785" r:id="rId21"/>
    <p:sldId id="787" r:id="rId22"/>
    <p:sldId id="762" r:id="rId23"/>
    <p:sldId id="789" r:id="rId24"/>
    <p:sldId id="767" r:id="rId25"/>
    <p:sldId id="769" r:id="rId26"/>
    <p:sldId id="849" r:id="rId27"/>
    <p:sldId id="850" r:id="rId28"/>
    <p:sldId id="851" r:id="rId29"/>
    <p:sldId id="852" r:id="rId30"/>
    <p:sldId id="854" r:id="rId31"/>
    <p:sldId id="855" r:id="rId32"/>
    <p:sldId id="856" r:id="rId33"/>
    <p:sldId id="857" r:id="rId34"/>
    <p:sldId id="828" r:id="rId35"/>
    <p:sldId id="829" r:id="rId36"/>
  </p:sldIdLst>
  <p:sldSz cx="9144000" cy="6858000" type="screen4x3"/>
  <p:notesSz cx="6858000" cy="9144000"/>
  <p:custDataLst>
    <p:tags r:id="rId41"/>
  </p:custDataLst>
  <p:defaultTextStyle>
    <a:defPPr>
      <a:defRPr lang="zh-CN"/>
    </a:defPPr>
    <a:lvl1pPr marL="0" lvl="0" indent="0" algn="l" defTabSz="914400" rtl="0" eaLnBrk="1" fontAlgn="base" latinLnBrk="0" hangingPunct="1">
      <a:lnSpc>
        <a:spcPct val="100000"/>
      </a:lnSpc>
      <a:spcBef>
        <a:spcPct val="0"/>
      </a:spcBef>
      <a:spcAft>
        <a:spcPct val="0"/>
      </a:spcAft>
      <a:buNone/>
      <a:defRPr sz="2400" b="1" i="0" u="none" kern="1200" baseline="0">
        <a:solidFill>
          <a:srgbClr val="FF0000"/>
        </a:solidFill>
        <a:latin typeface="Times New Roman" panose="02020603050405020304" pitchFamily="18" charset="0"/>
        <a:ea typeface="黑体" panose="02010609060101010101" pitchFamily="49" charset="-122"/>
        <a:cs typeface="+mn-cs"/>
      </a:defRPr>
    </a:lvl1pPr>
    <a:lvl2pPr marL="457200" lvl="1" indent="0" algn="l" defTabSz="914400" rtl="0" eaLnBrk="1" fontAlgn="base" latinLnBrk="0" hangingPunct="1">
      <a:lnSpc>
        <a:spcPct val="100000"/>
      </a:lnSpc>
      <a:spcBef>
        <a:spcPct val="0"/>
      </a:spcBef>
      <a:spcAft>
        <a:spcPct val="0"/>
      </a:spcAft>
      <a:buNone/>
      <a:defRPr sz="2400" b="1" i="0" u="none" kern="1200" baseline="0">
        <a:solidFill>
          <a:srgbClr val="FF0000"/>
        </a:solidFill>
        <a:latin typeface="Times New Roman" panose="02020603050405020304" pitchFamily="18" charset="0"/>
        <a:ea typeface="黑体" panose="02010609060101010101" pitchFamily="49" charset="-122"/>
        <a:cs typeface="+mn-cs"/>
      </a:defRPr>
    </a:lvl2pPr>
    <a:lvl3pPr marL="914400" lvl="2" indent="0" algn="l" defTabSz="914400" rtl="0" eaLnBrk="1" fontAlgn="base" latinLnBrk="0" hangingPunct="1">
      <a:lnSpc>
        <a:spcPct val="100000"/>
      </a:lnSpc>
      <a:spcBef>
        <a:spcPct val="0"/>
      </a:spcBef>
      <a:spcAft>
        <a:spcPct val="0"/>
      </a:spcAft>
      <a:buNone/>
      <a:defRPr sz="2400" b="1" i="0" u="none" kern="1200" baseline="0">
        <a:solidFill>
          <a:srgbClr val="FF0000"/>
        </a:solidFill>
        <a:latin typeface="Times New Roman" panose="02020603050405020304" pitchFamily="18" charset="0"/>
        <a:ea typeface="黑体" panose="02010609060101010101" pitchFamily="49" charset="-122"/>
        <a:cs typeface="+mn-cs"/>
      </a:defRPr>
    </a:lvl3pPr>
    <a:lvl4pPr marL="1371600" lvl="3" indent="0" algn="l" defTabSz="914400" rtl="0" eaLnBrk="1" fontAlgn="base" latinLnBrk="0" hangingPunct="1">
      <a:lnSpc>
        <a:spcPct val="100000"/>
      </a:lnSpc>
      <a:spcBef>
        <a:spcPct val="0"/>
      </a:spcBef>
      <a:spcAft>
        <a:spcPct val="0"/>
      </a:spcAft>
      <a:buNone/>
      <a:defRPr sz="2400" b="1" i="0" u="none" kern="1200" baseline="0">
        <a:solidFill>
          <a:srgbClr val="FF0000"/>
        </a:solidFill>
        <a:latin typeface="Times New Roman" panose="02020603050405020304" pitchFamily="18" charset="0"/>
        <a:ea typeface="黑体" panose="02010609060101010101" pitchFamily="49" charset="-122"/>
        <a:cs typeface="+mn-cs"/>
      </a:defRPr>
    </a:lvl4pPr>
    <a:lvl5pPr marL="1828800" lvl="4" indent="0" algn="l" defTabSz="914400" rtl="0" eaLnBrk="1" fontAlgn="base" latinLnBrk="0" hangingPunct="1">
      <a:lnSpc>
        <a:spcPct val="100000"/>
      </a:lnSpc>
      <a:spcBef>
        <a:spcPct val="0"/>
      </a:spcBef>
      <a:spcAft>
        <a:spcPct val="0"/>
      </a:spcAft>
      <a:buNone/>
      <a:defRPr sz="2400" b="1" i="0" u="none" kern="1200" baseline="0">
        <a:solidFill>
          <a:srgbClr val="FF0000"/>
        </a:solidFill>
        <a:latin typeface="Times New Roman" panose="02020603050405020304" pitchFamily="18" charset="0"/>
        <a:ea typeface="黑体" panose="02010609060101010101" pitchFamily="49" charset="-122"/>
        <a:cs typeface="+mn-cs"/>
      </a:defRPr>
    </a:lvl5pPr>
    <a:lvl6pPr marL="2286000" lvl="5" indent="0" algn="l" defTabSz="914400" rtl="0" eaLnBrk="1" fontAlgn="base" latinLnBrk="0" hangingPunct="1">
      <a:lnSpc>
        <a:spcPct val="100000"/>
      </a:lnSpc>
      <a:spcBef>
        <a:spcPct val="0"/>
      </a:spcBef>
      <a:spcAft>
        <a:spcPct val="0"/>
      </a:spcAft>
      <a:buNone/>
      <a:defRPr sz="2400" b="1" i="0" u="none" kern="1200" baseline="0">
        <a:solidFill>
          <a:srgbClr val="FF0000"/>
        </a:solidFill>
        <a:latin typeface="Times New Roman" panose="02020603050405020304" pitchFamily="18" charset="0"/>
        <a:ea typeface="黑体" panose="02010609060101010101" pitchFamily="49" charset="-122"/>
        <a:cs typeface="+mn-cs"/>
      </a:defRPr>
    </a:lvl6pPr>
    <a:lvl7pPr marL="2743200" lvl="6" indent="0" algn="l" defTabSz="914400" rtl="0" eaLnBrk="1" fontAlgn="base" latinLnBrk="0" hangingPunct="1">
      <a:lnSpc>
        <a:spcPct val="100000"/>
      </a:lnSpc>
      <a:spcBef>
        <a:spcPct val="0"/>
      </a:spcBef>
      <a:spcAft>
        <a:spcPct val="0"/>
      </a:spcAft>
      <a:buNone/>
      <a:defRPr sz="2400" b="1" i="0" u="none" kern="1200" baseline="0">
        <a:solidFill>
          <a:srgbClr val="FF0000"/>
        </a:solidFill>
        <a:latin typeface="Times New Roman" panose="02020603050405020304" pitchFamily="18" charset="0"/>
        <a:ea typeface="黑体" panose="02010609060101010101" pitchFamily="49" charset="-122"/>
        <a:cs typeface="+mn-cs"/>
      </a:defRPr>
    </a:lvl7pPr>
    <a:lvl8pPr marL="3200400" lvl="7" indent="0" algn="l" defTabSz="914400" rtl="0" eaLnBrk="1" fontAlgn="base" latinLnBrk="0" hangingPunct="1">
      <a:lnSpc>
        <a:spcPct val="100000"/>
      </a:lnSpc>
      <a:spcBef>
        <a:spcPct val="0"/>
      </a:spcBef>
      <a:spcAft>
        <a:spcPct val="0"/>
      </a:spcAft>
      <a:buNone/>
      <a:defRPr sz="2400" b="1" i="0" u="none" kern="1200" baseline="0">
        <a:solidFill>
          <a:srgbClr val="FF0000"/>
        </a:solidFill>
        <a:latin typeface="Times New Roman" panose="02020603050405020304" pitchFamily="18" charset="0"/>
        <a:ea typeface="黑体" panose="02010609060101010101" pitchFamily="49" charset="-122"/>
        <a:cs typeface="+mn-cs"/>
      </a:defRPr>
    </a:lvl8pPr>
    <a:lvl9pPr marL="3657600" lvl="8" indent="0" algn="l" defTabSz="914400" rtl="0" eaLnBrk="1" fontAlgn="base" latinLnBrk="0" hangingPunct="1">
      <a:lnSpc>
        <a:spcPct val="100000"/>
      </a:lnSpc>
      <a:spcBef>
        <a:spcPct val="0"/>
      </a:spcBef>
      <a:spcAft>
        <a:spcPct val="0"/>
      </a:spcAft>
      <a:buNone/>
      <a:defRPr sz="2400" b="1" i="0" u="none" kern="1200" baseline="0">
        <a:solidFill>
          <a:srgbClr val="FF0000"/>
        </a:solidFill>
        <a:latin typeface="Times New Roman" panose="02020603050405020304" pitchFamily="18" charset="0"/>
        <a:ea typeface="黑体" panose="02010609060101010101" pitchFamily="49" charset="-122"/>
        <a:cs typeface="+mn-cs"/>
      </a:defRPr>
    </a:lvl9pPr>
  </p:defaultTextStyle>
  <p:extLst>
    <p:ext uri="{EFAFB233-063F-42B5-8137-9DF3F51BA10A}">
      <p15:sldGuideLst xmlns:p15="http://schemas.microsoft.com/office/powerpoint/2012/main">
        <p15:guide id="1" orient="horz" pos="2205" userDrawn="1">
          <p15:clr>
            <a:srgbClr val="A4A3A4"/>
          </p15:clr>
        </p15:guide>
        <p15:guide id="2" pos="285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CCFF33"/>
    <a:srgbClr val="FFFF99"/>
    <a:srgbClr val="FF0000"/>
    <a:srgbClr val="CCFF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5620"/>
    <p:restoredTop sz="70074"/>
  </p:normalViewPr>
  <p:slideViewPr>
    <p:cSldViewPr showGuides="1">
      <p:cViewPr varScale="1">
        <p:scale>
          <a:sx n="80" d="100"/>
          <a:sy n="80" d="100"/>
        </p:scale>
        <p:origin x="1830" y="84"/>
      </p:cViewPr>
      <p:guideLst>
        <p:guide orient="horz" pos="2205"/>
        <p:guide pos="2854"/>
      </p:guideLst>
    </p:cSldViewPr>
  </p:slideViewPr>
  <p:notesTextViewPr>
    <p:cViewPr>
      <p:scale>
        <a:sx n="100" d="100"/>
        <a:sy n="100" d="100"/>
      </p:scale>
      <p:origin x="0" y="0"/>
    </p:cViewPr>
  </p:notesTextViewPr>
  <p:sorterViewPr showFormatting="0">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notesMaster" Target="notesMasters/notesMaster1.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1" Type="http://schemas.openxmlformats.org/officeDocument/2006/relationships/tags" Target="tags/tag7.xml"/><Relationship Id="rId40" Type="http://schemas.openxmlformats.org/officeDocument/2006/relationships/tableStyles" Target="tableStyles.xml"/><Relationship Id="rId4" Type="http://schemas.openxmlformats.org/officeDocument/2006/relationships/slide" Target="slides/slide2.xml"/><Relationship Id="rId39" Type="http://schemas.openxmlformats.org/officeDocument/2006/relationships/viewProps" Target="viewProps.xml"/><Relationship Id="rId38" Type="http://schemas.openxmlformats.org/officeDocument/2006/relationships/presProps" Target="presProps.xml"/><Relationship Id="rId37" Type="http://schemas.openxmlformats.org/officeDocument/2006/relationships/handoutMaster" Target="handoutMasters/handoutMaster1.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5.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50.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101378" name="Rectangle 2"/>
          <p:cNvSpPr>
            <a:spLocks noGrp="1" noChangeArrowheads="1"/>
          </p:cNvSpPr>
          <p:nvPr>
            <p:ph type="hdr" sz="quarter"/>
          </p:nvPr>
        </p:nvSpPr>
        <p:spPr bwMode="auto">
          <a:xfrm>
            <a:off x="0" y="0"/>
            <a:ext cx="2971800" cy="457200"/>
          </a:xfrm>
          <a:prstGeom prst="rect">
            <a:avLst/>
          </a:prstGeom>
          <a:noFill/>
          <a:ln>
            <a:noFill/>
          </a:ln>
          <a:effectLst/>
        </p:spPr>
        <p:txBody>
          <a:bodyPr vert="horz" wrap="square" lIns="91440" tIns="45720" rIns="91440" bIns="45720" numCol="1" anchor="t" anchorCtr="0" compatLnSpc="1"/>
          <a:lstStyle>
            <a:lvl1pPr eaLnBrk="1" hangingPunct="1">
              <a:defRPr sz="1200" b="0">
                <a:solidFill>
                  <a:schemeClr val="tx1"/>
                </a:solidFill>
                <a:ea typeface="宋体" panose="02010600030101010101" pitchFamily="2" charset="-122"/>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101379" name="Rectangle 3"/>
          <p:cNvSpPr>
            <a:spLocks noGrp="1" noChangeArrowheads="1"/>
          </p:cNvSpPr>
          <p:nvPr>
            <p:ph type="dt" sz="quarter" idx="1"/>
          </p:nvPr>
        </p:nvSpPr>
        <p:spPr bwMode="auto">
          <a:xfrm>
            <a:off x="3884613" y="0"/>
            <a:ext cx="2971800" cy="457200"/>
          </a:xfrm>
          <a:prstGeom prst="rect">
            <a:avLst/>
          </a:prstGeom>
          <a:noFill/>
          <a:ln>
            <a:noFill/>
          </a:ln>
          <a:effectLst/>
        </p:spPr>
        <p:txBody>
          <a:bodyPr vert="horz" wrap="square" lIns="91440" tIns="45720" rIns="91440" bIns="45720" numCol="1" anchor="t" anchorCtr="0" compatLnSpc="1"/>
          <a:lstStyle>
            <a:lvl1pPr algn="r" eaLnBrk="1" hangingPunct="1">
              <a:defRPr sz="1200" b="0">
                <a:solidFill>
                  <a:schemeClr val="tx1"/>
                </a:solidFill>
                <a:ea typeface="宋体" panose="02010600030101010101" pitchFamily="2" charset="-122"/>
              </a:defRPr>
            </a:lvl1pPr>
          </a:lstStyle>
          <a:p>
            <a:pPr marL="0" marR="0" lvl="0" indent="0" algn="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101380" name="Rectangle 4"/>
          <p:cNvSpPr>
            <a:spLocks noGrp="1" noChangeArrowheads="1"/>
          </p:cNvSpPr>
          <p:nvPr>
            <p:ph type="ftr" sz="quarter" idx="2"/>
          </p:nvPr>
        </p:nvSpPr>
        <p:spPr bwMode="auto">
          <a:xfrm>
            <a:off x="0" y="8685213"/>
            <a:ext cx="2971800" cy="457200"/>
          </a:xfrm>
          <a:prstGeom prst="rect">
            <a:avLst/>
          </a:prstGeom>
          <a:noFill/>
          <a:ln>
            <a:noFill/>
          </a:ln>
          <a:effectLst/>
        </p:spPr>
        <p:txBody>
          <a:bodyPr vert="horz" wrap="square" lIns="91440" tIns="45720" rIns="91440" bIns="45720" numCol="1" anchor="b" anchorCtr="0" compatLnSpc="1"/>
          <a:lstStyle>
            <a:lvl1pPr eaLnBrk="1" hangingPunct="1">
              <a:defRPr sz="1200" b="0">
                <a:solidFill>
                  <a:schemeClr val="tx1"/>
                </a:solidFill>
                <a:ea typeface="宋体" panose="02010600030101010101" pitchFamily="2" charset="-122"/>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101381" name="Rectangle 5"/>
          <p:cNvSpPr>
            <a:spLocks noGrp="1" noChangeArrowheads="1"/>
          </p:cNvSpPr>
          <p:nvPr>
            <p:ph type="sldNum" sz="quarter" idx="3"/>
          </p:nvPr>
        </p:nvSpPr>
        <p:spPr bwMode="auto">
          <a:xfrm>
            <a:off x="3884613" y="8685213"/>
            <a:ext cx="2971800" cy="457200"/>
          </a:xfrm>
          <a:prstGeom prst="rect">
            <a:avLst/>
          </a:prstGeom>
          <a:noFill/>
          <a:ln>
            <a:noFill/>
          </a:ln>
          <a:effectLst/>
        </p:spPr>
        <p:txBody>
          <a:bodyPr vert="horz" wrap="square" lIns="91440" tIns="45720" rIns="91440" bIns="45720" numCol="1" anchor="b" anchorCtr="0" compatLnSpc="1"/>
          <a:lstStyle>
            <a:lvl1pPr algn="r" eaLnBrk="1" hangingPunct="1">
              <a:defRPr sz="1200" b="0" smtClean="0">
                <a:solidFill>
                  <a:schemeClr val="tx1"/>
                </a:solidFill>
                <a:ea typeface="宋体" panose="02010600030101010101" pitchFamily="2" charset="-122"/>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B01E4BE9-B961-47A8-B963-8CD3D28232E7}" type="slidenum">
              <a:rPr kumimoji="0" lang="zh-CN" altLang="en-US"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2050" name="Rectangle 2"/>
          <p:cNvSpPr>
            <a:spLocks noGrp="1" noChangeArrowheads="1"/>
          </p:cNvSpPr>
          <p:nvPr>
            <p:ph type="hdr" sz="quarter"/>
          </p:nvPr>
        </p:nvSpPr>
        <p:spPr bwMode="auto">
          <a:xfrm>
            <a:off x="0" y="0"/>
            <a:ext cx="2971800" cy="457200"/>
          </a:xfrm>
          <a:prstGeom prst="rect">
            <a:avLst/>
          </a:prstGeom>
          <a:noFill/>
          <a:ln>
            <a:noFill/>
          </a:ln>
          <a:effectLst/>
        </p:spPr>
        <p:txBody>
          <a:bodyPr vert="horz" wrap="square" lIns="91440" tIns="45720" rIns="91440" bIns="45720" numCol="1" anchor="t" anchorCtr="0" compatLnSpc="1"/>
          <a:lstStyle>
            <a:lvl1pPr eaLnBrk="1" hangingPunct="1">
              <a:defRPr sz="1200" b="0">
                <a:solidFill>
                  <a:schemeClr val="tx1"/>
                </a:solidFill>
                <a:ea typeface="宋体" panose="02010600030101010101" pitchFamily="2" charset="-122"/>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2051" name="Rectangle 3"/>
          <p:cNvSpPr>
            <a:spLocks noGrp="1" noChangeArrowheads="1"/>
          </p:cNvSpPr>
          <p:nvPr>
            <p:ph type="dt" idx="1"/>
          </p:nvPr>
        </p:nvSpPr>
        <p:spPr bwMode="auto">
          <a:xfrm>
            <a:off x="3884613" y="0"/>
            <a:ext cx="2971800" cy="457200"/>
          </a:xfrm>
          <a:prstGeom prst="rect">
            <a:avLst/>
          </a:prstGeom>
          <a:noFill/>
          <a:ln>
            <a:noFill/>
          </a:ln>
          <a:effectLst/>
        </p:spPr>
        <p:txBody>
          <a:bodyPr vert="horz" wrap="square" lIns="91440" tIns="45720" rIns="91440" bIns="45720" numCol="1" anchor="t" anchorCtr="0" compatLnSpc="1"/>
          <a:lstStyle>
            <a:lvl1pPr algn="r" eaLnBrk="1" hangingPunct="1">
              <a:defRPr sz="1200" b="0">
                <a:solidFill>
                  <a:schemeClr val="tx1"/>
                </a:solidFill>
                <a:ea typeface="宋体" panose="02010600030101010101" pitchFamily="2" charset="-122"/>
              </a:defRPr>
            </a:lvl1pPr>
          </a:lstStyle>
          <a:p>
            <a:pPr marL="0" marR="0" lvl="0" indent="0" algn="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3076" name="Rectangle 4"/>
          <p:cNvSpPr>
            <a:spLocks noGrp="1" noRot="1"/>
          </p:cNvSpPr>
          <p:nvPr>
            <p:ph type="sldImg"/>
          </p:nvPr>
        </p:nvSpPr>
        <p:spPr>
          <a:xfrm>
            <a:off x="1143000" y="685800"/>
            <a:ext cx="4572000" cy="3429000"/>
          </a:xfrm>
          <a:prstGeom prst="rect">
            <a:avLst/>
          </a:prstGeom>
          <a:noFill/>
          <a:ln w="9525">
            <a:noFill/>
          </a:ln>
        </p:spPr>
      </p:sp>
      <p:sp>
        <p:nvSpPr>
          <p:cNvPr id="2053" name="Rectangle 5"/>
          <p:cNvSpPr>
            <a:spLocks noGrp="1" noRot="1" noChangeArrowheads="1"/>
          </p:cNvSpPr>
          <p:nvPr>
            <p:ph type="body" sz="quarter" idx="3"/>
          </p:nvPr>
        </p:nvSpPr>
        <p:spPr bwMode="auto">
          <a:xfrm>
            <a:off x="685800" y="4343400"/>
            <a:ext cx="5486400" cy="4114800"/>
          </a:xfrm>
          <a:prstGeom prst="rect">
            <a:avLst/>
          </a:prstGeom>
          <a:noFill/>
          <a:ln>
            <a:noFill/>
          </a:ln>
          <a:effectLst/>
        </p:spPr>
        <p:txBody>
          <a:bodyPr vert="horz" wrap="square" lIns="91440" tIns="45720" rIns="91440" bIns="45720" numCol="1" anchor="ctr" anchorCtr="0" compatLnSpc="1"/>
          <a:lstStyle/>
          <a:p>
            <a:pPr marL="0" marR="0" lvl="0"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t>单击此处编辑母版文本样式</a:t>
            </a:r>
            <a:endParaRPr kumimoji="0" lang="zh-CN" altLang="en-US"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a:p>
            <a:pPr marL="457200" marR="0" lvl="1"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t>第二级</a:t>
            </a:r>
            <a:endParaRPr kumimoji="0" lang="zh-CN" altLang="en-US"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a:p>
            <a:pPr marL="914400" marR="0" lvl="2"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t>第三级</a:t>
            </a:r>
            <a:endParaRPr kumimoji="0" lang="zh-CN" altLang="en-US"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a:p>
            <a:pPr marL="1371600" marR="0" lvl="3"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t>第四级</a:t>
            </a:r>
            <a:endParaRPr kumimoji="0" lang="zh-CN" altLang="en-US"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a:p>
            <a:pPr marL="1828800" marR="0" lvl="4"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t>第五级</a:t>
            </a:r>
            <a:endParaRPr kumimoji="0" lang="zh-CN" altLang="en-US"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2054" name="Rectangle 6"/>
          <p:cNvSpPr>
            <a:spLocks noGrp="1" noChangeArrowheads="1"/>
          </p:cNvSpPr>
          <p:nvPr>
            <p:ph type="ftr" sz="quarter" idx="4"/>
          </p:nvPr>
        </p:nvSpPr>
        <p:spPr bwMode="auto">
          <a:xfrm>
            <a:off x="0" y="8685213"/>
            <a:ext cx="2971800" cy="457200"/>
          </a:xfrm>
          <a:prstGeom prst="rect">
            <a:avLst/>
          </a:prstGeom>
          <a:noFill/>
          <a:ln>
            <a:noFill/>
          </a:ln>
          <a:effectLst/>
        </p:spPr>
        <p:txBody>
          <a:bodyPr vert="horz" wrap="square" lIns="91440" tIns="45720" rIns="91440" bIns="45720" numCol="1" anchor="b" anchorCtr="0" compatLnSpc="1"/>
          <a:lstStyle>
            <a:lvl1pPr eaLnBrk="1" hangingPunct="1">
              <a:defRPr sz="1200" b="0">
                <a:solidFill>
                  <a:schemeClr val="tx1"/>
                </a:solidFill>
                <a:ea typeface="宋体" panose="02010600030101010101" pitchFamily="2" charset="-122"/>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2055" name="Rectangle 7"/>
          <p:cNvSpPr>
            <a:spLocks noGrp="1" noChangeArrowheads="1"/>
          </p:cNvSpPr>
          <p:nvPr>
            <p:ph type="sldNum" sz="quarter" idx="5"/>
          </p:nvPr>
        </p:nvSpPr>
        <p:spPr bwMode="auto">
          <a:xfrm>
            <a:off x="3884613" y="8685213"/>
            <a:ext cx="2971800" cy="457200"/>
          </a:xfrm>
          <a:prstGeom prst="rect">
            <a:avLst/>
          </a:prstGeom>
          <a:noFill/>
          <a:ln>
            <a:noFill/>
          </a:ln>
          <a:effectLst/>
        </p:spPr>
        <p:txBody>
          <a:bodyPr vert="horz" wrap="square" lIns="91440" tIns="45720" rIns="91440" bIns="45720" numCol="1" anchor="b" anchorCtr="0" compatLnSpc="1"/>
          <a:lstStyle>
            <a:lvl1pPr algn="r" eaLnBrk="1" hangingPunct="1">
              <a:defRPr sz="1200" b="0" smtClean="0">
                <a:solidFill>
                  <a:schemeClr val="tx1"/>
                </a:solidFill>
                <a:ea typeface="宋体" panose="02010600030101010101" pitchFamily="2" charset="-122"/>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1C297818-34E7-4829-8CEF-21DC88E217CB}" type="slidenum">
              <a:rPr kumimoji="0" lang="zh-CN" altLang="en-US"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0241" name="幻灯片图像占位符 1"/>
          <p:cNvSpPr>
            <a:spLocks noGrp="1" noRot="1" noChangeAspect="1" noTextEdit="1"/>
          </p:cNvSpPr>
          <p:nvPr>
            <p:ph type="sldImg"/>
          </p:nvPr>
        </p:nvSpPr>
        <p:spPr/>
      </p:sp>
      <p:sp>
        <p:nvSpPr>
          <p:cNvPr id="10242" name="备注占位符 2"/>
          <p:cNvSpPr>
            <a:spLocks noGrp="1"/>
          </p:cNvSpPr>
          <p:nvPr>
            <p:ph type="body"/>
          </p:nvPr>
        </p:nvSpPr>
        <p:spPr/>
        <p:txBody>
          <a:bodyPr wrap="square" lIns="91440" tIns="45720" rIns="91440" bIns="45720" anchor="ctr" anchorCtr="0"/>
          <a:p>
            <a:pPr lvl="0"/>
            <a:r>
              <a:rPr lang="zh-CN" altLang="en-US" dirty="0"/>
              <a:t>看视频，课程内容：板书电子器件、电子电路，晶体管是最重要的电子器件</a:t>
            </a:r>
            <a:endParaRPr lang="zh-CN" altLang="en-US" dirty="0"/>
          </a:p>
        </p:txBody>
      </p:sp>
      <p:sp>
        <p:nvSpPr>
          <p:cNvPr id="10243" name="灯片编号占位符 3"/>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nchorCtr="0"/>
          <a:p>
            <a:pPr lvl="0" algn="r"/>
            <a:fld id="{9A0DB2DC-4C9A-4742-B13C-FB6460FD3503}" type="slidenum">
              <a:rPr lang="zh-CN" altLang="en-US" sz="1200" b="0" dirty="0">
                <a:solidFill>
                  <a:schemeClr val="tx1"/>
                </a:solidFill>
                <a:ea typeface="宋体" panose="02010600030101010101" pitchFamily="2" charset="-122"/>
              </a:rPr>
            </a:fld>
            <a:endParaRPr lang="zh-CN" altLang="en-US" sz="1200" b="0" dirty="0">
              <a:solidFill>
                <a:schemeClr val="tx1"/>
              </a:solidFill>
              <a:ea typeface="宋体" panose="02010600030101010101" pitchFamily="2" charset="-122"/>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31745" name="幻灯片图像占位符 1"/>
          <p:cNvSpPr>
            <a:spLocks noGrp="1" noRot="1" noChangeAspect="1" noTextEdit="1"/>
          </p:cNvSpPr>
          <p:nvPr>
            <p:ph type="sldImg"/>
          </p:nvPr>
        </p:nvSpPr>
        <p:spPr/>
      </p:sp>
      <p:sp>
        <p:nvSpPr>
          <p:cNvPr id="31746" name="备注占位符 2"/>
          <p:cNvSpPr>
            <a:spLocks noGrp="1"/>
          </p:cNvSpPr>
          <p:nvPr>
            <p:ph type="body"/>
          </p:nvPr>
        </p:nvSpPr>
        <p:spPr/>
        <p:txBody>
          <a:bodyPr wrap="square" lIns="91440" tIns="45720" rIns="91440" bIns="45720" anchor="ctr" anchorCtr="0"/>
          <a:p>
            <a:pPr lvl="0"/>
            <a:r>
              <a:rPr lang="zh-CN" altLang="en-US" dirty="0"/>
              <a:t>现代军事技术的发展更离不开电子技术的进步，从航天测控到战机飞控设备，从舰载相控阵雷达到航母电磁弹射技术，电子技术的更新和迭代历来都是各国争相发展的领域。</a:t>
            </a:r>
            <a:endParaRPr lang="zh-CN" altLang="en-US" dirty="0"/>
          </a:p>
        </p:txBody>
      </p:sp>
      <p:sp>
        <p:nvSpPr>
          <p:cNvPr id="31747" name="灯片编号占位符 3"/>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nchorCtr="0"/>
          <a:p>
            <a:pPr lvl="0" algn="r"/>
            <a:fld id="{9A0DB2DC-4C9A-4742-B13C-FB6460FD3503}" type="slidenum">
              <a:rPr lang="zh-CN" altLang="en-US" sz="1200" b="0" dirty="0">
                <a:solidFill>
                  <a:schemeClr val="tx1"/>
                </a:solidFill>
                <a:ea typeface="宋体" panose="02010600030101010101" pitchFamily="2" charset="-122"/>
              </a:rPr>
            </a:fld>
            <a:endParaRPr lang="zh-CN" altLang="en-US" sz="1200" b="0" dirty="0">
              <a:solidFill>
                <a:schemeClr val="tx1"/>
              </a:solidFill>
              <a:ea typeface="宋体" panose="02010600030101010101" pitchFamily="2" charset="-122"/>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33793" name="幻灯片图像占位符 1"/>
          <p:cNvSpPr>
            <a:spLocks noGrp="1" noRot="1" noChangeAspect="1" noTextEdit="1"/>
          </p:cNvSpPr>
          <p:nvPr>
            <p:ph type="sldImg"/>
          </p:nvPr>
        </p:nvSpPr>
        <p:spPr/>
      </p:sp>
      <p:sp>
        <p:nvSpPr>
          <p:cNvPr id="33794" name="备注占位符 2"/>
          <p:cNvSpPr>
            <a:spLocks noGrp="1"/>
          </p:cNvSpPr>
          <p:nvPr>
            <p:ph type="body"/>
          </p:nvPr>
        </p:nvSpPr>
        <p:spPr/>
        <p:txBody>
          <a:bodyPr wrap="square" lIns="91440" tIns="45720" rIns="91440" bIns="45720" anchor="ctr" anchorCtr="0"/>
          <a:p>
            <a:pPr lvl="0"/>
            <a:r>
              <a:rPr lang="zh-CN" altLang="en-US" dirty="0"/>
              <a:t>现代电子技术在新能源领域同样应用广泛，例如电能变换、存储、并网以及最大功率点跟踪的控制和优化等等都离不开电子技术。</a:t>
            </a:r>
            <a:endParaRPr lang="zh-CN" altLang="en-US" dirty="0"/>
          </a:p>
        </p:txBody>
      </p:sp>
      <p:sp>
        <p:nvSpPr>
          <p:cNvPr id="33795" name="灯片编号占位符 3"/>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nchorCtr="0"/>
          <a:p>
            <a:pPr lvl="0" algn="r"/>
            <a:fld id="{9A0DB2DC-4C9A-4742-B13C-FB6460FD3503}" type="slidenum">
              <a:rPr lang="zh-CN" altLang="en-US" sz="1200" b="0" dirty="0">
                <a:solidFill>
                  <a:schemeClr val="tx1"/>
                </a:solidFill>
                <a:ea typeface="宋体" panose="02010600030101010101" pitchFamily="2" charset="-122"/>
              </a:rPr>
            </a:fld>
            <a:endParaRPr lang="zh-CN" altLang="en-US" sz="1200" b="0" dirty="0">
              <a:solidFill>
                <a:schemeClr val="tx1"/>
              </a:solidFill>
              <a:ea typeface="宋体" panose="02010600030101010101" pitchFamily="2" charset="-122"/>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35841" name="幻灯片图像占位符 1"/>
          <p:cNvSpPr>
            <a:spLocks noGrp="1" noRot="1" noChangeAspect="1" noTextEdit="1"/>
          </p:cNvSpPr>
          <p:nvPr>
            <p:ph type="sldImg"/>
          </p:nvPr>
        </p:nvSpPr>
        <p:spPr/>
      </p:sp>
      <p:sp>
        <p:nvSpPr>
          <p:cNvPr id="35842" name="备注占位符 2"/>
          <p:cNvSpPr>
            <a:spLocks noGrp="1"/>
          </p:cNvSpPr>
          <p:nvPr>
            <p:ph type="body"/>
          </p:nvPr>
        </p:nvSpPr>
        <p:spPr/>
        <p:txBody>
          <a:bodyPr wrap="square" lIns="91440" tIns="45720" rIns="91440" bIns="45720" anchor="ctr" anchorCtr="0"/>
          <a:p>
            <a:pPr lvl="0"/>
            <a:r>
              <a:rPr lang="zh-CN" altLang="en-US" dirty="0"/>
              <a:t>电子电路都有其实用的功能</a:t>
            </a:r>
            <a:endParaRPr lang="en-US" altLang="zh-CN" dirty="0"/>
          </a:p>
          <a:p>
            <a:pPr lvl="0"/>
            <a:endParaRPr lang="en-US" altLang="zh-CN" dirty="0"/>
          </a:p>
          <a:p>
            <a:pPr lvl="0"/>
            <a:r>
              <a:rPr lang="zh-CN" altLang="en-US" dirty="0"/>
              <a:t>电子电路都是可实现的。真正实验验证成功，才能说明设计是正确的</a:t>
            </a:r>
            <a:endParaRPr lang="zh-CN" altLang="en-US" dirty="0"/>
          </a:p>
        </p:txBody>
      </p:sp>
      <p:sp>
        <p:nvSpPr>
          <p:cNvPr id="35843" name="灯片编号占位符 3"/>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nchorCtr="0"/>
          <a:p>
            <a:pPr lvl="0" algn="r"/>
            <a:fld id="{9A0DB2DC-4C9A-4742-B13C-FB6460FD3503}" type="slidenum">
              <a:rPr lang="zh-CN" altLang="en-US" sz="1200" b="0" dirty="0">
                <a:solidFill>
                  <a:schemeClr val="tx1"/>
                </a:solidFill>
                <a:ea typeface="宋体" panose="02010600030101010101" pitchFamily="2" charset="-122"/>
              </a:rPr>
            </a:fld>
            <a:endParaRPr lang="zh-CN" altLang="en-US" sz="1200" b="0" dirty="0">
              <a:solidFill>
                <a:schemeClr val="tx1"/>
              </a:solidFill>
              <a:ea typeface="宋体" panose="02010600030101010101" pitchFamily="2" charset="-122"/>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37889" name="幻灯片图像占位符 1"/>
          <p:cNvSpPr>
            <a:spLocks noGrp="1" noRot="1" noChangeAspect="1" noTextEdit="1"/>
          </p:cNvSpPr>
          <p:nvPr>
            <p:ph type="sldImg"/>
          </p:nvPr>
        </p:nvSpPr>
        <p:spPr/>
      </p:sp>
      <p:sp>
        <p:nvSpPr>
          <p:cNvPr id="37890" name="备注占位符 2"/>
          <p:cNvSpPr>
            <a:spLocks noGrp="1"/>
          </p:cNvSpPr>
          <p:nvPr>
            <p:ph type="body"/>
          </p:nvPr>
        </p:nvSpPr>
        <p:spPr/>
        <p:txBody>
          <a:bodyPr wrap="square" lIns="91440" tIns="45720" rIns="91440" bIns="45720" anchor="ctr" anchorCtr="0"/>
          <a:p>
            <a:pPr lvl="0"/>
            <a:r>
              <a:rPr lang="zh-CN" altLang="en-US" dirty="0"/>
              <a:t>通过本门课程的学习，要求同学们”四会”：</a:t>
            </a:r>
            <a:endParaRPr lang="en-US" altLang="zh-CN" dirty="0"/>
          </a:p>
          <a:p>
            <a:pPr lvl="0"/>
            <a:r>
              <a:rPr lang="zh-CN" altLang="en-US" dirty="0"/>
              <a:t>首先，会定性分析和定量计算，主要锻炼同学们分析问题的能力；会设计，要求同学们能够根据实际问题设计电路并完成参数设计和器件选择，能够解决科研工作遇到的实际技术问题；最后，在电路设计或遇到问题时，会调试，能够熟练掌握常用仪器的使用，借助测试和仿真等手段实现故障诊断，培养同学在实践中解决问题的能力。</a:t>
            </a:r>
            <a:endParaRPr lang="en-US" altLang="zh-CN" dirty="0"/>
          </a:p>
          <a:p>
            <a:pPr lvl="0"/>
            <a:r>
              <a:rPr lang="zh-CN" altLang="en-US" dirty="0"/>
              <a:t>总的来说，我们这门课程就是要培养同学们综合运用所学知识解决实际问题的能力。</a:t>
            </a:r>
            <a:endParaRPr lang="zh-CN" altLang="en-US" dirty="0"/>
          </a:p>
        </p:txBody>
      </p:sp>
      <p:sp>
        <p:nvSpPr>
          <p:cNvPr id="37891" name="灯片编号占位符 3"/>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nchorCtr="0"/>
          <a:p>
            <a:pPr lvl="0" algn="r"/>
            <a:fld id="{9A0DB2DC-4C9A-4742-B13C-FB6460FD3503}" type="slidenum">
              <a:rPr lang="zh-CN" altLang="en-US" sz="1200" b="0" dirty="0">
                <a:solidFill>
                  <a:schemeClr val="tx1"/>
                </a:solidFill>
                <a:ea typeface="宋体" panose="02010600030101010101" pitchFamily="2" charset="-122"/>
              </a:rPr>
            </a:fld>
            <a:endParaRPr lang="zh-CN" altLang="en-US" sz="1200" b="0" dirty="0">
              <a:solidFill>
                <a:schemeClr val="tx1"/>
              </a:solidFill>
              <a:ea typeface="宋体" panose="02010600030101010101" pitchFamily="2" charset="-122"/>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p:sp>
        <p:nvSpPr>
          <p:cNvPr id="41986" name="幻灯片图像占位符 69633"/>
          <p:cNvSpPr>
            <a:spLocks noGrp="1" noRot="1" noTextEdit="1"/>
          </p:cNvSpPr>
          <p:nvPr>
            <p:ph type="sldImg"/>
          </p:nvPr>
        </p:nvSpPr>
        <p:spPr/>
      </p:sp>
      <p:sp>
        <p:nvSpPr>
          <p:cNvPr id="41987" name="文本占位符 69634"/>
          <p:cNvSpPr>
            <a:spLocks noGrp="1" noRot="1"/>
          </p:cNvSpPr>
          <p:nvPr>
            <p:ph type="body"/>
          </p:nvPr>
        </p:nvSpPr>
        <p:spPr/>
        <p:txBody>
          <a:bodyPr wrap="square" lIns="91440" tIns="45720" rIns="91440" bIns="45720" anchor="ctr" anchorCtr="0"/>
          <a:p>
            <a:pPr lvl="0"/>
            <a:r>
              <a:rPr lang="zh-CN" altLang="en-US" dirty="0"/>
              <a:t>两相时钟应是两相冲击时钟，中间有一段两个开关都不通的时间。</a:t>
            </a:r>
            <a:endParaRPr lang="zh-CN" alt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2289" name="幻灯片图像占位符 1"/>
          <p:cNvSpPr>
            <a:spLocks noGrp="1" noRot="1" noChangeAspect="1" noTextEdit="1"/>
          </p:cNvSpPr>
          <p:nvPr>
            <p:ph type="sldImg"/>
          </p:nvPr>
        </p:nvSpPr>
        <p:spPr/>
      </p:sp>
      <p:sp>
        <p:nvSpPr>
          <p:cNvPr id="12290" name="备注占位符 2"/>
          <p:cNvSpPr>
            <a:spLocks noGrp="1"/>
          </p:cNvSpPr>
          <p:nvPr>
            <p:ph type="body"/>
          </p:nvPr>
        </p:nvSpPr>
        <p:spPr/>
        <p:txBody>
          <a:bodyPr wrap="square" lIns="91440" tIns="45720" rIns="91440" bIns="45720" anchor="ctr" anchorCtr="0"/>
          <a:p>
            <a:pPr lvl="0"/>
            <a:r>
              <a:rPr lang="zh-CN" altLang="en-US" dirty="0"/>
              <a:t>电子技术是研究电子器件和电子电路工作原理及其应用的一门科学技术。</a:t>
            </a:r>
            <a:endParaRPr lang="en-US" altLang="zh-CN" dirty="0"/>
          </a:p>
          <a:p>
            <a:pPr lvl="0"/>
            <a:r>
              <a:rPr lang="zh-CN" altLang="en-US" dirty="0"/>
              <a:t>模拟信号与数字信号</a:t>
            </a:r>
            <a:endParaRPr lang="en-US" altLang="zh-CN" dirty="0"/>
          </a:p>
          <a:p>
            <a:pPr lvl="0"/>
            <a:endParaRPr lang="zh-CN" altLang="en-US" dirty="0"/>
          </a:p>
        </p:txBody>
      </p:sp>
      <p:sp>
        <p:nvSpPr>
          <p:cNvPr id="12291" name="灯片编号占位符 3"/>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nchorCtr="0"/>
          <a:p>
            <a:pPr lvl="0" algn="r"/>
            <a:fld id="{9A0DB2DC-4C9A-4742-B13C-FB6460FD3503}" type="slidenum">
              <a:rPr lang="zh-CN" altLang="en-US" sz="1200" b="0" dirty="0">
                <a:solidFill>
                  <a:schemeClr val="tx1"/>
                </a:solidFill>
                <a:ea typeface="宋体" panose="02010600030101010101" pitchFamily="2" charset="-122"/>
              </a:rPr>
            </a:fld>
            <a:endParaRPr lang="zh-CN" altLang="en-US" sz="1200" b="0" dirty="0">
              <a:solidFill>
                <a:schemeClr val="tx1"/>
              </a:solidFill>
              <a:ea typeface="宋体" panose="02010600030101010101" pitchFamily="2" charset="-122"/>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4337" name="幻灯片图像占位符 1"/>
          <p:cNvSpPr>
            <a:spLocks noGrp="1" noRot="1" noChangeAspect="1" noTextEdit="1"/>
          </p:cNvSpPr>
          <p:nvPr>
            <p:ph type="sldImg"/>
          </p:nvPr>
        </p:nvSpPr>
        <p:spPr/>
      </p:sp>
      <p:sp>
        <p:nvSpPr>
          <p:cNvPr id="14338" name="备注占位符 2"/>
          <p:cNvSpPr>
            <a:spLocks noGrp="1"/>
          </p:cNvSpPr>
          <p:nvPr>
            <p:ph type="body"/>
          </p:nvPr>
        </p:nvSpPr>
        <p:spPr/>
        <p:txBody>
          <a:bodyPr wrap="square" lIns="91440" tIns="45720" rIns="91440" bIns="45720" anchor="ctr" anchorCtr="0"/>
          <a:p>
            <a:pPr lvl="0"/>
            <a:r>
              <a:rPr lang="zh-CN" altLang="en-US" dirty="0"/>
              <a:t> 电子技术是研究电子器件和电子电路工作原理及其应用的一门科学技术，是19世纪末、20</a:t>
            </a:r>
            <a:r>
              <a:rPr lang="zh-CN" altLang="zh-CN" dirty="0"/>
              <a:t>世纪初发展起来的具有划时代意义的新兴技术</a:t>
            </a:r>
            <a:r>
              <a:rPr lang="zh-CN" altLang="en-US" dirty="0"/>
              <a:t>。电子技术的发展依赖于电子器件的更新和迭代，从电子管到半导体晶体管再到集成电路，每一代电子器件的出现，都极大的推动了电子技术的进步</a:t>
            </a:r>
            <a:r>
              <a:rPr lang="en-US" altLang="zh-CN" dirty="0"/>
              <a:t>。</a:t>
            </a:r>
            <a:endParaRPr lang="en-US" altLang="zh-CN" dirty="0"/>
          </a:p>
          <a:p>
            <a:pPr lvl="0"/>
            <a:endParaRPr lang="en-US" altLang="zh-CN" dirty="0"/>
          </a:p>
          <a:p>
            <a:pPr lvl="0"/>
            <a:r>
              <a:rPr lang="zh-CN" altLang="en-US" dirty="0"/>
              <a:t>“摩尔定律”：当价格不变时，集成电路上可容纳的元器件的数目，约每隔</a:t>
            </a:r>
            <a:r>
              <a:rPr lang="en-US" altLang="zh-CN" dirty="0"/>
              <a:t>18-24</a:t>
            </a:r>
            <a:r>
              <a:rPr lang="zh-CN" altLang="en-US" dirty="0"/>
              <a:t>个月便会增加一倍，性能也将提升一倍。</a:t>
            </a:r>
            <a:endParaRPr lang="en-US" altLang="zh-CN" dirty="0"/>
          </a:p>
          <a:p>
            <a:pPr lvl="0"/>
            <a:r>
              <a:rPr lang="en-US" altLang="zh-CN" dirty="0"/>
              <a:t>Intel:22nm-14nm,IBM:7nm,</a:t>
            </a:r>
            <a:r>
              <a:rPr lang="zh-CN" altLang="en-US" dirty="0"/>
              <a:t>硅原子直径：</a:t>
            </a:r>
            <a:r>
              <a:rPr lang="en-US" altLang="zh-CN" dirty="0"/>
              <a:t>0.2nm</a:t>
            </a:r>
            <a:endParaRPr lang="en-US" altLang="zh-CN" dirty="0"/>
          </a:p>
          <a:p>
            <a:pPr lvl="0"/>
            <a:r>
              <a:rPr lang="zh-CN" altLang="en-US" dirty="0"/>
              <a:t>我们还无法确定硅半导体是否还有潜力，能在未来继续带给我们更多的惊喜，即便是想将现在的制造工艺继续推进至</a:t>
            </a:r>
            <a:r>
              <a:rPr lang="en-US" altLang="zh-CN" dirty="0"/>
              <a:t>5nm</a:t>
            </a:r>
            <a:r>
              <a:rPr lang="zh-CN" altLang="en-US" dirty="0"/>
              <a:t>这个里程碑，也已是难上加难了。</a:t>
            </a:r>
            <a:endParaRPr lang="zh-CN" altLang="en-US" dirty="0"/>
          </a:p>
          <a:p>
            <a:pPr lvl="0"/>
            <a:endParaRPr lang="zh-CN" altLang="en-US" dirty="0"/>
          </a:p>
        </p:txBody>
      </p:sp>
      <p:sp>
        <p:nvSpPr>
          <p:cNvPr id="14339" name="灯片编号占位符 3"/>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nchorCtr="0"/>
          <a:p>
            <a:pPr lvl="0" algn="r"/>
            <a:fld id="{9A0DB2DC-4C9A-4742-B13C-FB6460FD3503}" type="slidenum">
              <a:rPr lang="zh-CN" altLang="en-US" sz="1200" b="0" dirty="0">
                <a:solidFill>
                  <a:schemeClr val="tx1"/>
                </a:solidFill>
                <a:ea typeface="宋体" panose="02010600030101010101" pitchFamily="2" charset="-122"/>
              </a:rPr>
            </a:fld>
            <a:endParaRPr lang="zh-CN" altLang="en-US" sz="1200" b="0" dirty="0">
              <a:solidFill>
                <a:schemeClr val="tx1"/>
              </a:solidFill>
              <a:ea typeface="宋体" panose="02010600030101010101" pitchFamily="2" charset="-122"/>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p:sp>
        <p:nvSpPr>
          <p:cNvPr id="17410" name="幻灯片图像占位符 7169"/>
          <p:cNvSpPr>
            <a:spLocks noGrp="1" noRot="1" noTextEdit="1"/>
          </p:cNvSpPr>
          <p:nvPr>
            <p:ph type="sldImg"/>
          </p:nvPr>
        </p:nvSpPr>
        <p:spPr/>
      </p:sp>
      <p:sp>
        <p:nvSpPr>
          <p:cNvPr id="17411" name="文本占位符 7170"/>
          <p:cNvSpPr>
            <a:spLocks noGrp="1" noRot="1"/>
          </p:cNvSpPr>
          <p:nvPr>
            <p:ph type="body"/>
          </p:nvPr>
        </p:nvSpPr>
        <p:spPr>
          <a:xfrm>
            <a:off x="914400" y="4343400"/>
            <a:ext cx="5029200" cy="4114800"/>
          </a:xfrm>
        </p:spPr>
        <p:txBody>
          <a:bodyPr wrap="square" lIns="91440" tIns="45720" rIns="91440" bIns="45720" anchor="ctr" anchorCtr="0"/>
          <a:p>
            <a:pPr lvl="0"/>
            <a:r>
              <a:rPr lang="en-US" altLang="zh-CN" b="1" dirty="0"/>
              <a:t>trans-resister(</a:t>
            </a:r>
            <a:r>
              <a:rPr lang="zh-CN" altLang="en-US" b="1" dirty="0"/>
              <a:t>转换电阻</a:t>
            </a:r>
            <a:r>
              <a:rPr lang="en-US" altLang="zh-CN" b="1" dirty="0"/>
              <a:t>)</a:t>
            </a:r>
            <a:endParaRPr lang="en-US" altLang="zh-CN" b="1"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1505" name="幻灯片图像占位符 1"/>
          <p:cNvSpPr>
            <a:spLocks noGrp="1" noRot="1" noChangeAspect="1" noTextEdit="1"/>
          </p:cNvSpPr>
          <p:nvPr>
            <p:ph type="sldImg"/>
          </p:nvPr>
        </p:nvSpPr>
        <p:spPr/>
      </p:sp>
      <p:sp>
        <p:nvSpPr>
          <p:cNvPr id="21506" name="备注占位符 2"/>
          <p:cNvSpPr>
            <a:spLocks noGrp="1"/>
          </p:cNvSpPr>
          <p:nvPr>
            <p:ph type="body"/>
          </p:nvPr>
        </p:nvSpPr>
        <p:spPr/>
        <p:txBody>
          <a:bodyPr wrap="square" lIns="91440" tIns="45720" rIns="91440" bIns="45720" anchor="ctr" anchorCtr="0"/>
          <a:p>
            <a:pPr lvl="0"/>
            <a:r>
              <a:rPr lang="zh-CN" altLang="en-US" dirty="0"/>
              <a:t>电子电路则是电子器件与电阻器、电容器、电感器、变压器、开关等元件连接起来所组成的电路。</a:t>
            </a:r>
            <a:endParaRPr lang="zh-CN" altLang="en-US" dirty="0"/>
          </a:p>
          <a:p>
            <a:pPr lvl="0"/>
            <a:endParaRPr lang="zh-CN" altLang="en-US" dirty="0"/>
          </a:p>
        </p:txBody>
      </p:sp>
      <p:sp>
        <p:nvSpPr>
          <p:cNvPr id="21507" name="灯片编号占位符 3"/>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nchorCtr="0"/>
          <a:p>
            <a:pPr lvl="0" algn="r"/>
            <a:fld id="{9A0DB2DC-4C9A-4742-B13C-FB6460FD3503}" type="slidenum">
              <a:rPr lang="zh-CN" altLang="en-US" sz="1200" b="0" dirty="0">
                <a:solidFill>
                  <a:schemeClr val="tx1"/>
                </a:solidFill>
                <a:ea typeface="宋体" panose="02010600030101010101" pitchFamily="2" charset="-122"/>
              </a:rPr>
            </a:fld>
            <a:endParaRPr lang="zh-CN" altLang="en-US" sz="1200" b="0" dirty="0">
              <a:solidFill>
                <a:schemeClr val="tx1"/>
              </a:solidFill>
              <a:ea typeface="宋体" panose="02010600030101010101" pitchFamily="2" charset="-122"/>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p:sp>
        <p:nvSpPr>
          <p:cNvPr id="23554" name="Rectangle 2"/>
          <p:cNvSpPr>
            <a:spLocks noGrp="1" noRot="1" noChangeAspect="1" noTextEdit="1"/>
          </p:cNvSpPr>
          <p:nvPr>
            <p:ph type="sldImg"/>
          </p:nvPr>
        </p:nvSpPr>
        <p:spPr/>
      </p:sp>
      <p:sp>
        <p:nvSpPr>
          <p:cNvPr id="23555" name="Rectangle 3"/>
          <p:cNvSpPr>
            <a:spLocks noGrp="1" noRot="1"/>
          </p:cNvSpPr>
          <p:nvPr>
            <p:ph type="body"/>
          </p:nvPr>
        </p:nvSpPr>
        <p:spPr/>
        <p:txBody>
          <a:bodyPr wrap="square" lIns="91440" tIns="45720" rIns="91440" bIns="45720" anchor="ctr" anchorCtr="0"/>
          <a:p>
            <a:pPr lvl="0" eaLnBrk="1" hangingPunct="1">
              <a:lnSpc>
                <a:spcPct val="150000"/>
              </a:lnSpc>
            </a:pPr>
            <a:r>
              <a:rPr lang="zh-CN" altLang="zh-CN" dirty="0"/>
              <a:t>集成电路的出现，使现代电子技术向着微小型化、智能化、高精度、高灵敏度、高功率等方向发展。目前电子技术已深入到了国民经济的各个领域，电子技术与其他技术的交叉融合，又产生了一系列新兴学科。</a:t>
            </a:r>
            <a:r>
              <a:rPr lang="zh-CN" altLang="en-US" dirty="0"/>
              <a:t>在工业领域，随着“工业</a:t>
            </a:r>
            <a:r>
              <a:rPr lang="en-US" altLang="zh-CN" dirty="0"/>
              <a:t>4.0</a:t>
            </a:r>
            <a:r>
              <a:rPr lang="zh-CN" altLang="en-US" dirty="0"/>
              <a:t>“、”中国制造</a:t>
            </a:r>
            <a:r>
              <a:rPr lang="en-US" altLang="zh-CN" dirty="0"/>
              <a:t>2025</a:t>
            </a:r>
            <a:r>
              <a:rPr lang="zh-CN" altLang="en-US" dirty="0"/>
              <a:t>“的提出，智能化生产系统以及网络化分布式生产设施的实现成为研究热点，这些研究均是以电子技术作为基础。</a:t>
            </a:r>
            <a:endParaRPr lang="zh-CN" altLang="zh-CN" dirty="0"/>
          </a:p>
        </p:txBody>
      </p:sp>
    </p:spTree>
  </p:cSld>
  <p:clrMapOvr>
    <a:overrideClrMapping bg1="lt1" tx1="dk1" bg2="lt2" tx2="dk2" accent1="accent1" accent2="accent2" accent3="accent3" accent4="accent4" accent5="accent5" accent6="accent6" hlink="hlink" folHlink="folHlink"/>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p:sp>
        <p:nvSpPr>
          <p:cNvPr id="25602" name="Rectangle 2"/>
          <p:cNvSpPr>
            <a:spLocks noGrp="1" noRot="1" noChangeAspect="1" noTextEdit="1"/>
          </p:cNvSpPr>
          <p:nvPr>
            <p:ph type="sldImg"/>
          </p:nvPr>
        </p:nvSpPr>
        <p:spPr/>
      </p:sp>
      <p:sp>
        <p:nvSpPr>
          <p:cNvPr id="25603" name="Rectangle 3"/>
          <p:cNvSpPr>
            <a:spLocks noGrp="1" noRot="1"/>
          </p:cNvSpPr>
          <p:nvPr>
            <p:ph type="body"/>
          </p:nvPr>
        </p:nvSpPr>
        <p:spPr/>
        <p:txBody>
          <a:bodyPr wrap="square" lIns="91440" tIns="45720" rIns="91440" bIns="45720" anchor="ctr" anchorCtr="0"/>
          <a:p>
            <a:pPr lvl="0" eaLnBrk="1" hangingPunct="1"/>
            <a:r>
              <a:rPr lang="zh-CN" altLang="en-US" dirty="0"/>
              <a:t>随着我国农业现代化进程的加快，电子技术在农业领域也大展身手。现代农业的目标是以感知为前提，实现人与人、人与物、物与物全面互联的农业物联网，而其中所涉及的传感器、信号处理、电子标签等技术都是以电子技术作为基础。</a:t>
            </a:r>
            <a:endParaRPr lang="zh-CN" altLang="en-US" dirty="0"/>
          </a:p>
        </p:txBody>
      </p:sp>
    </p:spTree>
  </p:cSld>
  <p:clrMapOvr>
    <a:overrideClrMapping bg1="lt1" tx1="dk1" bg2="lt2" tx2="dk2" accent1="accent1" accent2="accent2" accent3="accent3" accent4="accent4" accent5="accent5" accent6="accent6" hlink="hlink" folHlink="folHlink"/>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p:sp>
        <p:nvSpPr>
          <p:cNvPr id="27650" name="Rectangle 2"/>
          <p:cNvSpPr>
            <a:spLocks noGrp="1" noRot="1" noChangeAspect="1" noTextEdit="1"/>
          </p:cNvSpPr>
          <p:nvPr>
            <p:ph type="sldImg"/>
          </p:nvPr>
        </p:nvSpPr>
        <p:spPr/>
      </p:sp>
      <p:sp>
        <p:nvSpPr>
          <p:cNvPr id="27651" name="Rectangle 3"/>
          <p:cNvSpPr>
            <a:spLocks noGrp="1" noRot="1"/>
          </p:cNvSpPr>
          <p:nvPr>
            <p:ph type="body"/>
          </p:nvPr>
        </p:nvSpPr>
        <p:spPr/>
        <p:txBody>
          <a:bodyPr wrap="square" lIns="91440" tIns="45720" rIns="91440" bIns="45720" anchor="ctr" anchorCtr="0"/>
          <a:p>
            <a:pPr lvl="0" eaLnBrk="1" hangingPunct="1"/>
            <a:r>
              <a:rPr lang="zh-CN" altLang="en-US" dirty="0"/>
              <a:t>在交通运输领域，我们国家引以为傲并走出国门的高铁技术、已上升至国家战略的新能源汽车、方兴未艾的自动驾驶技术和快递无人机技术，无不依赖于电子技术的进步和发展。</a:t>
            </a:r>
            <a:endParaRPr lang="zh-CN" altLang="en-US" dirty="0"/>
          </a:p>
        </p:txBody>
      </p:sp>
    </p:spTree>
  </p:cSld>
  <p:clrMapOvr>
    <a:overrideClrMapping bg1="lt1" tx1="dk1" bg2="lt2" tx2="dk2" accent1="accent1" accent2="accent2" accent3="accent3" accent4="accent4" accent5="accent5" accent6="accent6" hlink="hlink" folHlink="folHlink"/>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9697" name="幻灯片图像占位符 1"/>
          <p:cNvSpPr>
            <a:spLocks noGrp="1" noRot="1" noChangeAspect="1" noTextEdit="1"/>
          </p:cNvSpPr>
          <p:nvPr>
            <p:ph type="sldImg"/>
          </p:nvPr>
        </p:nvSpPr>
        <p:spPr/>
      </p:sp>
      <p:sp>
        <p:nvSpPr>
          <p:cNvPr id="29698" name="备注占位符 2"/>
          <p:cNvSpPr>
            <a:spLocks noGrp="1"/>
          </p:cNvSpPr>
          <p:nvPr>
            <p:ph type="body"/>
          </p:nvPr>
        </p:nvSpPr>
        <p:spPr/>
        <p:txBody>
          <a:bodyPr wrap="square" lIns="91440" tIns="45720" rIns="91440" bIns="45720" anchor="ctr" anchorCtr="0"/>
          <a:p>
            <a:pPr lvl="0"/>
            <a:r>
              <a:rPr lang="zh-CN" altLang="en-US" dirty="0"/>
              <a:t>电子技术在医疗领域的广泛应用已经成为现代社会的常态特征。现代医学诊断技术几乎都是建立在</a:t>
            </a:r>
            <a:r>
              <a:rPr lang="en-US" altLang="zh-CN" dirty="0"/>
              <a:t>CT</a:t>
            </a:r>
            <a:r>
              <a:rPr lang="zh-CN" altLang="en-US" dirty="0"/>
              <a:t>、核磁、</a:t>
            </a:r>
            <a:r>
              <a:rPr lang="en-US" altLang="zh-CN" dirty="0"/>
              <a:t>B</a:t>
            </a:r>
            <a:r>
              <a:rPr lang="zh-CN" altLang="en-US" dirty="0"/>
              <a:t>超等医疗电子设备的基础上的，而随着技术的进步，医疗机器人也逐渐成熟，电子技术的应用从诊断跨入临床治疗领域。</a:t>
            </a:r>
            <a:endParaRPr lang="zh-CN" altLang="en-US" dirty="0"/>
          </a:p>
        </p:txBody>
      </p:sp>
      <p:sp>
        <p:nvSpPr>
          <p:cNvPr id="29699" name="灯片编号占位符 3"/>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nchorCtr="0"/>
          <a:p>
            <a:pPr lvl="0" algn="r"/>
            <a:fld id="{9A0DB2DC-4C9A-4742-B13C-FB6460FD3503}" type="slidenum">
              <a:rPr lang="zh-CN" altLang="en-US" sz="1200" b="0" dirty="0">
                <a:solidFill>
                  <a:schemeClr val="tx1"/>
                </a:solidFill>
                <a:ea typeface="宋体" panose="02010600030101010101" pitchFamily="2" charset="-122"/>
              </a:rPr>
            </a:fld>
            <a:endParaRPr lang="zh-CN" altLang="en-US" sz="1200" b="0" dirty="0">
              <a:solidFill>
                <a:schemeClr val="tx1"/>
              </a:solidFill>
              <a:ea typeface="宋体" panose="02010600030101010101" pitchFamily="2" charset="-122"/>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a:prstGeom prst="rect">
            <a:avLst/>
          </a:prstGeom>
        </p:spPr>
        <p:txBody>
          <a:bodyPr/>
          <a:lstStyle/>
          <a:p>
            <a:pPr fontAlgn="base"/>
            <a:r>
              <a:rPr lang="zh-CN" altLang="en-US" strike="noStrike" noProof="1"/>
              <a:t>单击此处编辑母版标题样式</a:t>
            </a:r>
            <a:endParaRPr lang="zh-CN" altLang="en-US" strike="noStrike" noProof="1"/>
          </a:p>
        </p:txBody>
      </p:sp>
      <p:sp>
        <p:nvSpPr>
          <p:cNvPr id="3" name="副标题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pPr fontAlgn="base"/>
            <a:r>
              <a:rPr lang="zh-CN" altLang="en-US" strike="noStrike" noProof="1"/>
              <a:t>单击此处编辑母版副标题样式</a:t>
            </a:r>
            <a:endParaRPr lang="zh-CN" altLang="en-US" strike="noStrike" noProof="1"/>
          </a:p>
        </p:txBody>
      </p:sp>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pPr fontAlgn="base"/>
            <a:r>
              <a:rPr lang="zh-CN" altLang="en-US" strike="noStrike" noProof="1"/>
              <a:t>单击此处编辑母版标题样式</a:t>
            </a:r>
            <a:endParaRPr lang="zh-CN" altLang="en-US" strike="noStrike" noProof="1"/>
          </a:p>
        </p:txBody>
      </p:sp>
      <p:sp>
        <p:nvSpPr>
          <p:cNvPr id="3" name="竖排文字占位符 2"/>
          <p:cNvSpPr>
            <a:spLocks noGrp="1"/>
          </p:cNvSpPr>
          <p:nvPr>
            <p:ph type="body" orient="vert" idx="1"/>
          </p:nvPr>
        </p:nvSpPr>
        <p:spPr>
          <a:xfrm>
            <a:off x="457200" y="1600200"/>
            <a:ext cx="8229600" cy="4525963"/>
          </a:xfrm>
          <a:prstGeom prst="rect">
            <a:avLst/>
          </a:prstGeom>
        </p:spPr>
        <p:txBody>
          <a:bodyPr vert="eaVert"/>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a:prstGeom prst="rect">
            <a:avLst/>
          </a:prstGeom>
        </p:spPr>
        <p:txBody>
          <a:bodyPr vert="eaVert"/>
          <a:lstStyle/>
          <a:p>
            <a:pPr fontAlgn="base"/>
            <a:r>
              <a:rPr lang="zh-CN" altLang="en-US" strike="noStrike" noProof="1"/>
              <a:t>单击此处编辑母版标题样式</a:t>
            </a:r>
            <a:endParaRPr lang="zh-CN" altLang="en-US" strike="noStrike" noProof="1"/>
          </a:p>
        </p:txBody>
      </p:sp>
      <p:sp>
        <p:nvSpPr>
          <p:cNvPr id="3" name="竖排文字占位符 2"/>
          <p:cNvSpPr>
            <a:spLocks noGrp="1"/>
          </p:cNvSpPr>
          <p:nvPr>
            <p:ph type="body" orient="vert" idx="1"/>
          </p:nvPr>
        </p:nvSpPr>
        <p:spPr>
          <a:xfrm>
            <a:off x="457200" y="274638"/>
            <a:ext cx="6019800" cy="5851525"/>
          </a:xfrm>
          <a:prstGeom prst="rect">
            <a:avLst/>
          </a:prstGeom>
        </p:spPr>
        <p:txBody>
          <a:bodyPr vert="eaVert"/>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457200" y="274638"/>
            <a:ext cx="8229600" cy="5851525"/>
          </a:xfrm>
          <a:prstGeom prst="rect">
            <a:avLst/>
          </a:prstGeo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idx="1"/>
          </p:nvPr>
        </p:nvSpPr>
        <p:spPr>
          <a:xfrm>
            <a:off x="457200" y="1600200"/>
            <a:ext cx="8229600" cy="4525963"/>
          </a:xfrm>
          <a:prstGeom prst="rect">
            <a:avLst/>
          </a:prstGeo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a:prstGeom prst="rect">
            <a:avLst/>
          </a:prstGeom>
        </p:spPr>
        <p:txBody>
          <a:bodyPr anchor="t"/>
          <a:lstStyle>
            <a:lvl1pPr algn="l">
              <a:defRPr sz="4000" b="1" cap="all"/>
            </a:lvl1pPr>
          </a:lstStyle>
          <a:p>
            <a:pPr fontAlgn="base"/>
            <a:r>
              <a:rPr lang="zh-CN" altLang="en-US" strike="noStrike" noProof="1"/>
              <a:t>单击此处编辑母版标题样式</a:t>
            </a:r>
            <a:endParaRPr lang="zh-CN" altLang="en-US" strike="noStrike" noProof="1"/>
          </a:p>
        </p:txBody>
      </p:sp>
      <p:sp>
        <p:nvSpPr>
          <p:cNvPr id="3" name="文本占位符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fontAlgn="base"/>
            <a:r>
              <a:rPr lang="zh-CN" altLang="en-US" strike="noStrike" noProof="1"/>
              <a:t>单击此处编辑母版文本样式</a:t>
            </a:r>
            <a:endParaRPr lang="zh-CN" altLang="en-US" strike="noStrike" noProof="1"/>
          </a:p>
        </p:txBody>
      </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内容占位符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lvl1pPr>
              <a:defRPr/>
            </a:lvl1pPr>
          </a:lstStyle>
          <a:p>
            <a:pPr fontAlgn="base"/>
            <a:r>
              <a:rPr lang="zh-CN" altLang="en-US" strike="noStrike" noProof="1"/>
              <a:t>单击此处编辑母版标题样式</a:t>
            </a:r>
            <a:endParaRPr lang="zh-CN" altLang="en-US" strike="noStrike" noProof="1"/>
          </a:p>
        </p:txBody>
      </p:sp>
      <p:sp>
        <p:nvSpPr>
          <p:cNvPr id="3" name="文本占位符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a:t>单击此处编辑母版文本样式</a:t>
            </a:r>
            <a:endParaRPr lang="zh-CN" altLang="en-US" strike="noStrike" noProof="1"/>
          </a:p>
        </p:txBody>
      </p:sp>
      <p:sp>
        <p:nvSpPr>
          <p:cNvPr id="4" name="内容占位符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5" name="文本占位符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a:t>单击此处编辑母版文本样式</a:t>
            </a:r>
            <a:endParaRPr lang="zh-CN" altLang="en-US" strike="noStrike" noProof="1"/>
          </a:p>
        </p:txBody>
      </p:sp>
      <p:sp>
        <p:nvSpPr>
          <p:cNvPr id="6" name="内容占位符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pPr fontAlgn="base"/>
            <a:r>
              <a:rPr lang="zh-CN" altLang="en-US" strike="noStrike" noProof="1"/>
              <a:t>单击此处编辑母版标题样式</a:t>
            </a:r>
            <a:endParaRPr lang="zh-CN" altLang="en-US" strike="noStrike" noProof="1"/>
          </a:p>
        </p:txBody>
      </p:sp>
    </p:spTree>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a:prstGeom prst="rect">
            <a:avLst/>
          </a:prstGeom>
        </p:spPr>
        <p:txBody>
          <a:bodyPr anchor="b"/>
          <a:lstStyle>
            <a:lvl1pPr algn="l">
              <a:defRPr sz="2000" b="1"/>
            </a:lvl1p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文本占位符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a:t>单击此处编辑母版文本样式</a:t>
            </a:r>
            <a:endParaRPr lang="zh-CN" altLang="en-US" strike="noStrike" noProof="1"/>
          </a:p>
        </p:txBody>
      </p:sp>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a:prstGeom prst="rect">
            <a:avLst/>
          </a:prstGeom>
        </p:spPr>
        <p:txBody>
          <a:bodyPr anchor="b"/>
          <a:lstStyle>
            <a:lvl1pPr algn="l">
              <a:defRPr sz="2000" b="1"/>
            </a:lvl1pPr>
          </a:lstStyle>
          <a:p>
            <a:pPr fontAlgn="base"/>
            <a:r>
              <a:rPr lang="zh-CN" altLang="en-US" strike="noStrike" noProof="1"/>
              <a:t>单击此处编辑母版标题样式</a:t>
            </a:r>
            <a:endParaRPr lang="zh-CN" altLang="en-US" strike="noStrike" noProof="1"/>
          </a:p>
        </p:txBody>
      </p:sp>
      <p:sp>
        <p:nvSpPr>
          <p:cNvPr id="3" name="图片占位符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Tx/>
              <a:buSzTx/>
              <a:buFontTx/>
              <a:buNone/>
              <a:defRPr/>
            </a:pPr>
            <a:endParaRPr kumimoji="0" lang="zh-CN" altLang="en-US" sz="3200" b="0" i="0" u="none" strike="noStrike" kern="0" cap="none" spc="0" normalizeH="0" baseline="0" noProof="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a:t>单击此处编辑母版文本样式</a:t>
            </a:r>
            <a:endParaRPr lang="zh-CN" altLang="en-US" strike="noStrike" noProof="1"/>
          </a:p>
        </p:txBody>
      </p:sp>
    </p:spTree>
  </p:cSld>
  <p:clrMapOvr>
    <a:masterClrMapping/>
  </p:clrMapOvr>
  <p:transition/>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3" Type="http://schemas.openxmlformats.org/officeDocument/2006/relationships/theme" Target="../theme/theme1.xml"/><Relationship Id="rId22" Type="http://schemas.openxmlformats.org/officeDocument/2006/relationships/image" Target="../media/image10.wmf"/><Relationship Id="rId21" Type="http://schemas.openxmlformats.org/officeDocument/2006/relationships/image" Target="../media/image9.wmf"/><Relationship Id="rId20" Type="http://schemas.openxmlformats.org/officeDocument/2006/relationships/image" Target="../media/image8.wmf"/><Relationship Id="rId2" Type="http://schemas.openxmlformats.org/officeDocument/2006/relationships/slideLayout" Target="../slideLayouts/slideLayout2.xml"/><Relationship Id="rId19" Type="http://schemas.openxmlformats.org/officeDocument/2006/relationships/image" Target="../media/image7.wmf"/><Relationship Id="rId18" Type="http://schemas.openxmlformats.org/officeDocument/2006/relationships/image" Target="../media/image6.wmf"/><Relationship Id="rId17" Type="http://schemas.openxmlformats.org/officeDocument/2006/relationships/image" Target="../media/image5.wmf"/><Relationship Id="rId16" Type="http://schemas.openxmlformats.org/officeDocument/2006/relationships/image" Target="../media/image4.wmf"/><Relationship Id="rId15" Type="http://schemas.openxmlformats.org/officeDocument/2006/relationships/image" Target="../media/image3.wmf"/><Relationship Id="rId14" Type="http://schemas.openxmlformats.org/officeDocument/2006/relationships/image" Target="../media/image2.wmf"/><Relationship Id="rId13" Type="http://schemas.openxmlformats.org/officeDocument/2006/relationships/image" Target="../media/image1.wmf"/><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grpSp>
        <p:nvGrpSpPr>
          <p:cNvPr id="1026" name="Group 2"/>
          <p:cNvGrpSpPr/>
          <p:nvPr/>
        </p:nvGrpSpPr>
        <p:grpSpPr>
          <a:xfrm>
            <a:off x="0" y="1588"/>
            <a:ext cx="8901113" cy="6891337"/>
            <a:chOff x="0" y="0"/>
            <a:chExt cx="5616" cy="4341"/>
          </a:xfrm>
        </p:grpSpPr>
        <p:grpSp>
          <p:nvGrpSpPr>
            <p:cNvPr id="1027" name="Group 3"/>
            <p:cNvGrpSpPr/>
            <p:nvPr userDrawn="1"/>
          </p:nvGrpSpPr>
          <p:grpSpPr>
            <a:xfrm>
              <a:off x="0" y="0"/>
              <a:ext cx="510" cy="4341"/>
              <a:chOff x="0" y="0"/>
              <a:chExt cx="510" cy="4341"/>
            </a:xfrm>
          </p:grpSpPr>
          <p:pic>
            <p:nvPicPr>
              <p:cNvPr id="1028" name="Picture 4"/>
              <p:cNvPicPr/>
              <p:nvPr userDrawn="1"/>
            </p:nvPicPr>
            <p:blipFill>
              <a:blip r:embed="rId13"/>
              <a:stretch>
                <a:fillRect/>
              </a:stretch>
            </p:blipFill>
            <p:spPr>
              <a:xfrm>
                <a:off x="0" y="436"/>
                <a:ext cx="502" cy="452"/>
              </a:xfrm>
              <a:prstGeom prst="rect">
                <a:avLst/>
              </a:prstGeom>
              <a:noFill/>
              <a:ln w="9525">
                <a:noFill/>
              </a:ln>
            </p:spPr>
          </p:pic>
          <p:pic>
            <p:nvPicPr>
              <p:cNvPr id="1029" name="Picture 5"/>
              <p:cNvPicPr/>
              <p:nvPr userDrawn="1"/>
            </p:nvPicPr>
            <p:blipFill>
              <a:blip r:embed="rId14"/>
              <a:stretch>
                <a:fillRect/>
              </a:stretch>
            </p:blipFill>
            <p:spPr>
              <a:xfrm>
                <a:off x="0" y="868"/>
                <a:ext cx="503" cy="412"/>
              </a:xfrm>
              <a:prstGeom prst="rect">
                <a:avLst/>
              </a:prstGeom>
              <a:noFill/>
              <a:ln w="9525">
                <a:noFill/>
              </a:ln>
            </p:spPr>
          </p:pic>
          <p:pic>
            <p:nvPicPr>
              <p:cNvPr id="1030" name="Picture 6"/>
              <p:cNvPicPr/>
              <p:nvPr userDrawn="1"/>
            </p:nvPicPr>
            <p:blipFill>
              <a:blip r:embed="rId15"/>
              <a:stretch>
                <a:fillRect/>
              </a:stretch>
            </p:blipFill>
            <p:spPr>
              <a:xfrm>
                <a:off x="0" y="1256"/>
                <a:ext cx="504" cy="440"/>
              </a:xfrm>
              <a:prstGeom prst="rect">
                <a:avLst/>
              </a:prstGeom>
              <a:noFill/>
              <a:ln w="9525">
                <a:noFill/>
              </a:ln>
            </p:spPr>
          </p:pic>
          <p:pic>
            <p:nvPicPr>
              <p:cNvPr id="1031" name="Picture 7"/>
              <p:cNvPicPr/>
              <p:nvPr userDrawn="1"/>
            </p:nvPicPr>
            <p:blipFill>
              <a:blip r:embed="rId16"/>
              <a:stretch>
                <a:fillRect/>
              </a:stretch>
            </p:blipFill>
            <p:spPr>
              <a:xfrm>
                <a:off x="0" y="1672"/>
                <a:ext cx="503" cy="508"/>
              </a:xfrm>
              <a:prstGeom prst="rect">
                <a:avLst/>
              </a:prstGeom>
              <a:noFill/>
              <a:ln w="9525">
                <a:noFill/>
              </a:ln>
            </p:spPr>
          </p:pic>
          <p:pic>
            <p:nvPicPr>
              <p:cNvPr id="1032" name="Picture 8"/>
              <p:cNvPicPr/>
              <p:nvPr userDrawn="1"/>
            </p:nvPicPr>
            <p:blipFill>
              <a:blip r:embed="rId17"/>
              <a:stretch>
                <a:fillRect/>
              </a:stretch>
            </p:blipFill>
            <p:spPr>
              <a:xfrm>
                <a:off x="0" y="2152"/>
                <a:ext cx="505" cy="488"/>
              </a:xfrm>
              <a:prstGeom prst="rect">
                <a:avLst/>
              </a:prstGeom>
              <a:noFill/>
              <a:ln w="9525">
                <a:noFill/>
              </a:ln>
            </p:spPr>
          </p:pic>
          <p:pic>
            <p:nvPicPr>
              <p:cNvPr id="1033" name="Picture 9"/>
              <p:cNvPicPr/>
              <p:nvPr userDrawn="1"/>
            </p:nvPicPr>
            <p:blipFill>
              <a:blip r:embed="rId18"/>
              <a:stretch>
                <a:fillRect/>
              </a:stretch>
            </p:blipFill>
            <p:spPr>
              <a:xfrm>
                <a:off x="0" y="2620"/>
                <a:ext cx="504" cy="416"/>
              </a:xfrm>
              <a:prstGeom prst="rect">
                <a:avLst/>
              </a:prstGeom>
              <a:noFill/>
              <a:ln w="9525">
                <a:noFill/>
              </a:ln>
            </p:spPr>
          </p:pic>
          <p:pic>
            <p:nvPicPr>
              <p:cNvPr id="1034" name="Picture 10"/>
              <p:cNvPicPr/>
              <p:nvPr userDrawn="1"/>
            </p:nvPicPr>
            <p:blipFill>
              <a:blip r:embed="rId19"/>
              <a:stretch>
                <a:fillRect/>
              </a:stretch>
            </p:blipFill>
            <p:spPr>
              <a:xfrm>
                <a:off x="0" y="3016"/>
                <a:ext cx="510" cy="474"/>
              </a:xfrm>
              <a:prstGeom prst="rect">
                <a:avLst/>
              </a:prstGeom>
              <a:noFill/>
              <a:ln w="9525">
                <a:noFill/>
              </a:ln>
            </p:spPr>
          </p:pic>
          <p:pic>
            <p:nvPicPr>
              <p:cNvPr id="1035" name="Picture 11"/>
              <p:cNvPicPr/>
              <p:nvPr userDrawn="1"/>
            </p:nvPicPr>
            <p:blipFill>
              <a:blip r:embed="rId20"/>
              <a:stretch>
                <a:fillRect/>
              </a:stretch>
            </p:blipFill>
            <p:spPr>
              <a:xfrm>
                <a:off x="0" y="3476"/>
                <a:ext cx="507" cy="432"/>
              </a:xfrm>
              <a:prstGeom prst="rect">
                <a:avLst/>
              </a:prstGeom>
              <a:noFill/>
              <a:ln w="9525">
                <a:noFill/>
              </a:ln>
            </p:spPr>
          </p:pic>
          <p:pic>
            <p:nvPicPr>
              <p:cNvPr id="1036" name="Picture 12"/>
              <p:cNvPicPr/>
              <p:nvPr userDrawn="1"/>
            </p:nvPicPr>
            <p:blipFill>
              <a:blip r:embed="rId21"/>
              <a:stretch>
                <a:fillRect/>
              </a:stretch>
            </p:blipFill>
            <p:spPr>
              <a:xfrm>
                <a:off x="0" y="0"/>
                <a:ext cx="504" cy="459"/>
              </a:xfrm>
              <a:prstGeom prst="rect">
                <a:avLst/>
              </a:prstGeom>
              <a:noFill/>
              <a:ln w="9525">
                <a:noFill/>
              </a:ln>
            </p:spPr>
          </p:pic>
          <p:pic>
            <p:nvPicPr>
              <p:cNvPr id="1037" name="Picture 13"/>
              <p:cNvPicPr/>
              <p:nvPr userDrawn="1"/>
            </p:nvPicPr>
            <p:blipFill>
              <a:blip r:embed="rId22"/>
              <a:stretch>
                <a:fillRect/>
              </a:stretch>
            </p:blipFill>
            <p:spPr>
              <a:xfrm>
                <a:off x="0" y="3888"/>
                <a:ext cx="501" cy="453"/>
              </a:xfrm>
              <a:prstGeom prst="rect">
                <a:avLst/>
              </a:prstGeom>
              <a:noFill/>
              <a:ln w="9525">
                <a:noFill/>
              </a:ln>
            </p:spPr>
          </p:pic>
        </p:grpSp>
        <p:sp>
          <p:nvSpPr>
            <p:cNvPr id="1038" name="Line 14"/>
            <p:cNvSpPr/>
            <p:nvPr/>
          </p:nvSpPr>
          <p:spPr>
            <a:xfrm>
              <a:off x="672" y="453"/>
              <a:ext cx="4944" cy="0"/>
            </a:xfrm>
            <a:prstGeom prst="line">
              <a:avLst/>
            </a:prstGeom>
            <a:ln w="31750" cap="flat" cmpd="sng">
              <a:solidFill>
                <a:srgbClr val="CC0000"/>
              </a:solidFill>
              <a:prstDash val="solid"/>
              <a:round/>
              <a:headEnd type="none" w="med" len="med"/>
              <a:tailEnd type="none" w="med" len="med"/>
            </a:ln>
          </p:spPr>
        </p:sp>
      </p:gr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p:hf sldNum="0"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Times New Roman" panose="02020603050405020304" pitchFamily="18"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Times New Roman" panose="02020603050405020304" pitchFamily="18"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Times New Roman" panose="02020603050405020304" pitchFamily="18" charset="0"/>
          <a:ea typeface="宋体" panose="02010600030101010101" pitchFamily="2" charset="-122"/>
        </a:defRPr>
      </a:lvl5pPr>
      <a:lvl6pPr marL="457200" algn="ctr" rtl="0" fontAlgn="base">
        <a:spcBef>
          <a:spcPct val="0"/>
        </a:spcBef>
        <a:spcAft>
          <a:spcPct val="0"/>
        </a:spcAft>
        <a:defRPr sz="4400">
          <a:solidFill>
            <a:schemeClr val="tx2"/>
          </a:solidFill>
          <a:latin typeface="Times New Roman" panose="02020603050405020304" pitchFamily="18" charset="0"/>
          <a:ea typeface="宋体" panose="02010600030101010101" pitchFamily="2" charset="-122"/>
        </a:defRPr>
      </a:lvl6pPr>
      <a:lvl7pPr marL="914400" algn="ctr" rtl="0" fontAlgn="base">
        <a:spcBef>
          <a:spcPct val="0"/>
        </a:spcBef>
        <a:spcAft>
          <a:spcPct val="0"/>
        </a:spcAft>
        <a:defRPr sz="4400">
          <a:solidFill>
            <a:schemeClr val="tx2"/>
          </a:solidFill>
          <a:latin typeface="Times New Roman" panose="02020603050405020304" pitchFamily="18" charset="0"/>
          <a:ea typeface="宋体" panose="02010600030101010101" pitchFamily="2" charset="-122"/>
        </a:defRPr>
      </a:lvl7pPr>
      <a:lvl8pPr marL="1371600" algn="ctr" rtl="0" fontAlgn="base">
        <a:spcBef>
          <a:spcPct val="0"/>
        </a:spcBef>
        <a:spcAft>
          <a:spcPct val="0"/>
        </a:spcAft>
        <a:defRPr sz="4400">
          <a:solidFill>
            <a:schemeClr val="tx2"/>
          </a:solidFill>
          <a:latin typeface="Times New Roman" panose="02020603050405020304" pitchFamily="18" charset="0"/>
          <a:ea typeface="宋体" panose="02010600030101010101" pitchFamily="2" charset="-122"/>
        </a:defRPr>
      </a:lvl8pPr>
      <a:lvl9pPr marL="1828800" algn="ctr" rtl="0" fontAlgn="base">
        <a:spcBef>
          <a:spcPct val="0"/>
        </a:spcBef>
        <a:spcAft>
          <a:spcPct val="0"/>
        </a:spcAft>
        <a:defRPr sz="4400">
          <a:solidFill>
            <a:schemeClr val="tx2"/>
          </a:solidFill>
          <a:latin typeface="Times New Roman" panose="02020603050405020304" pitchFamily="18" charset="0"/>
          <a:ea typeface="宋体" panose="02010600030101010101"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11.png"/><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7.xml"/><Relationship Id="rId1" Type="http://schemas.openxmlformats.org/officeDocument/2006/relationships/image" Target="../media/image24.jpeg"/></Relationships>
</file>

<file path=ppt/slides/_rels/slide11.xml.rels><?xml version="1.0" encoding="UTF-8" standalone="yes"?>
<Relationships xmlns="http://schemas.openxmlformats.org/package/2006/relationships"><Relationship Id="rId6" Type="http://schemas.openxmlformats.org/officeDocument/2006/relationships/vmlDrawing" Target="../drawings/vmlDrawing2.vml"/><Relationship Id="rId5" Type="http://schemas.openxmlformats.org/officeDocument/2006/relationships/slideLayout" Target="../slideLayouts/slideLayout7.xml"/><Relationship Id="rId4" Type="http://schemas.openxmlformats.org/officeDocument/2006/relationships/image" Target="../media/image27.jpeg"/><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oleObject" Target="../embeddings/oleObject2.bin"/></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9.png"/><Relationship Id="rId1" Type="http://schemas.openxmlformats.org/officeDocument/2006/relationships/image" Target="../media/image28.jpe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image" Target="../media/image30.jpeg"/></Relationships>
</file>

<file path=ppt/slides/_rels/slide14.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7.xml"/><Relationship Id="rId2" Type="http://schemas.openxmlformats.org/officeDocument/2006/relationships/image" Target="../media/image32.png"/><Relationship Id="rId1" Type="http://schemas.openxmlformats.org/officeDocument/2006/relationships/image" Target="../media/image31.png"/></Relationships>
</file>

<file path=ppt/slides/_rels/slide15.xml.rels><?xml version="1.0" encoding="UTF-8" standalone="yes"?>
<Relationships xmlns="http://schemas.openxmlformats.org/package/2006/relationships"><Relationship Id="rId6" Type="http://schemas.openxmlformats.org/officeDocument/2006/relationships/notesSlide" Target="../notesSlides/notesSlide7.xml"/><Relationship Id="rId5" Type="http://schemas.openxmlformats.org/officeDocument/2006/relationships/slideLayout" Target="../slideLayouts/slideLayout7.xml"/><Relationship Id="rId4" Type="http://schemas.openxmlformats.org/officeDocument/2006/relationships/image" Target="../media/image36.jpeg"/><Relationship Id="rId3" Type="http://schemas.openxmlformats.org/officeDocument/2006/relationships/image" Target="../media/image35.jpeg"/><Relationship Id="rId2" Type="http://schemas.openxmlformats.org/officeDocument/2006/relationships/image" Target="../media/image34.png"/><Relationship Id="rId1" Type="http://schemas.openxmlformats.org/officeDocument/2006/relationships/image" Target="../media/image33.jpeg"/></Relationships>
</file>

<file path=ppt/slides/_rels/slide16.xml.rels><?xml version="1.0" encoding="UTF-8" standalone="yes"?>
<Relationships xmlns="http://schemas.openxmlformats.org/package/2006/relationships"><Relationship Id="rId6" Type="http://schemas.openxmlformats.org/officeDocument/2006/relationships/notesSlide" Target="../notesSlides/notesSlide8.xml"/><Relationship Id="rId5" Type="http://schemas.openxmlformats.org/officeDocument/2006/relationships/slideLayout" Target="../slideLayouts/slideLayout7.xml"/><Relationship Id="rId4" Type="http://schemas.openxmlformats.org/officeDocument/2006/relationships/image" Target="../media/image40.jpeg"/><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image" Target="../media/image37.jpeg"/></Relationships>
</file>

<file path=ppt/slides/_rels/slide17.xml.rels><?xml version="1.0" encoding="UTF-8" standalone="yes"?>
<Relationships xmlns="http://schemas.openxmlformats.org/package/2006/relationships"><Relationship Id="rId6" Type="http://schemas.openxmlformats.org/officeDocument/2006/relationships/notesSlide" Target="../notesSlides/notesSlide9.xml"/><Relationship Id="rId5" Type="http://schemas.openxmlformats.org/officeDocument/2006/relationships/slideLayout" Target="../slideLayouts/slideLayout12.xml"/><Relationship Id="rId4" Type="http://schemas.openxmlformats.org/officeDocument/2006/relationships/image" Target="../media/image44.jpeg"/><Relationship Id="rId3" Type="http://schemas.openxmlformats.org/officeDocument/2006/relationships/image" Target="../media/image43.jpeg"/><Relationship Id="rId2" Type="http://schemas.openxmlformats.org/officeDocument/2006/relationships/image" Target="../media/image42.jpeg"/><Relationship Id="rId1" Type="http://schemas.openxmlformats.org/officeDocument/2006/relationships/image" Target="../media/image41.jpeg"/></Relationships>
</file>

<file path=ppt/slides/_rels/slide18.xml.rels><?xml version="1.0" encoding="UTF-8" standalone="yes"?>
<Relationships xmlns="http://schemas.openxmlformats.org/package/2006/relationships"><Relationship Id="rId5" Type="http://schemas.openxmlformats.org/officeDocument/2006/relationships/notesSlide" Target="../notesSlides/notesSlide10.xml"/><Relationship Id="rId4" Type="http://schemas.openxmlformats.org/officeDocument/2006/relationships/slideLayout" Target="../slideLayouts/slideLayout12.xml"/><Relationship Id="rId3" Type="http://schemas.openxmlformats.org/officeDocument/2006/relationships/image" Target="../media/image47.jpeg"/><Relationship Id="rId2" Type="http://schemas.openxmlformats.org/officeDocument/2006/relationships/image" Target="../media/image46.png"/><Relationship Id="rId1" Type="http://schemas.openxmlformats.org/officeDocument/2006/relationships/image" Target="../media/image45.jpeg"/></Relationships>
</file>

<file path=ppt/slides/_rels/slide19.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12.xml"/><Relationship Id="rId2" Type="http://schemas.openxmlformats.org/officeDocument/2006/relationships/image" Target="../media/image49.jpeg"/><Relationship Id="rId1" Type="http://schemas.openxmlformats.org/officeDocument/2006/relationships/image" Target="../media/image48.jpeg"/></Relationships>
</file>

<file path=ppt/slides/_rels/slide2.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3.png"/><Relationship Id="rId3" Type="http://schemas.openxmlformats.org/officeDocument/2006/relationships/tags" Target="../tags/tag3.xml"/><Relationship Id="rId2" Type="http://schemas.openxmlformats.org/officeDocument/2006/relationships/image" Target="../media/image12.png"/><Relationship Id="rId1" Type="http://schemas.openxmlformats.org/officeDocument/2006/relationships/tags" Target="../tags/tag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5" Type="http://schemas.openxmlformats.org/officeDocument/2006/relationships/notesSlide" Target="../notesSlides/notesSlide14.xml"/><Relationship Id="rId4" Type="http://schemas.openxmlformats.org/officeDocument/2006/relationships/vmlDrawing" Target="../drawings/vmlDrawing3.vml"/><Relationship Id="rId3" Type="http://schemas.openxmlformats.org/officeDocument/2006/relationships/slideLayout" Target="../slideLayouts/slideLayout7.xml"/><Relationship Id="rId2" Type="http://schemas.openxmlformats.org/officeDocument/2006/relationships/image" Target="../media/image50.wmf"/><Relationship Id="rId1" Type="http://schemas.openxmlformats.org/officeDocument/2006/relationships/oleObject" Target="../embeddings/oleObject3.bin"/></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tags" Target="../tags/tag6.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4.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21.jpeg"/><Relationship Id="rId7" Type="http://schemas.openxmlformats.org/officeDocument/2006/relationships/image" Target="../media/image20.jpeg"/><Relationship Id="rId6" Type="http://schemas.openxmlformats.org/officeDocument/2006/relationships/image" Target="../media/image19.jpeg"/><Relationship Id="rId5" Type="http://schemas.openxmlformats.org/officeDocument/2006/relationships/image" Target="../media/image18.jpeg"/><Relationship Id="rId4" Type="http://schemas.openxmlformats.org/officeDocument/2006/relationships/image" Target="../media/image17.jpeg"/><Relationship Id="rId3" Type="http://schemas.openxmlformats.org/officeDocument/2006/relationships/image" Target="../media/image16.jpeg"/><Relationship Id="rId2" Type="http://schemas.openxmlformats.org/officeDocument/2006/relationships/image" Target="../media/image15.jpeg"/><Relationship Id="rId10" Type="http://schemas.openxmlformats.org/officeDocument/2006/relationships/notesSlide" Target="../notesSlides/notesSlide3.xml"/><Relationship Id="rId1" Type="http://schemas.openxmlformats.org/officeDocument/2006/relationships/image" Target="../media/image14.jpeg"/></Relationships>
</file>

<file path=ppt/slides/_rels/slide9.xml.rels><?xml version="1.0" encoding="UTF-8" standalone="yes"?>
<Relationships xmlns="http://schemas.openxmlformats.org/package/2006/relationships"><Relationship Id="rId6" Type="http://schemas.openxmlformats.org/officeDocument/2006/relationships/vmlDrawing" Target="../drawings/vmlDrawing1.vml"/><Relationship Id="rId5" Type="http://schemas.openxmlformats.org/officeDocument/2006/relationships/slideLayout" Target="../slideLayouts/slideLayout7.xml"/><Relationship Id="rId4" Type="http://schemas.openxmlformats.org/officeDocument/2006/relationships/image" Target="../media/image23.emf"/><Relationship Id="rId3" Type="http://schemas.openxmlformats.org/officeDocument/2006/relationships/oleObject" Target="../embeddings/oleObject1.bin"/><Relationship Id="rId2" Type="http://schemas.openxmlformats.org/officeDocument/2006/relationships/image" Target="../media/image22.png"/><Relationship Id="rId1" Type="http://schemas.openxmlformats.org/officeDocument/2006/relationships/hyperlink" Target="..\&#26102;&#24207;\10-2-1.ppt"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097" name="Rectangle 2"/>
          <p:cNvSpPr/>
          <p:nvPr/>
        </p:nvSpPr>
        <p:spPr>
          <a:xfrm>
            <a:off x="2346960" y="2001520"/>
            <a:ext cx="5046663" cy="720725"/>
          </a:xfrm>
          <a:prstGeom prst="rect">
            <a:avLst/>
          </a:prstGeom>
          <a:noFill/>
          <a:ln w="9525">
            <a:noFill/>
          </a:ln>
        </p:spPr>
        <p:txBody>
          <a:bodyPr anchor="b"/>
          <a:p>
            <a:pPr algn="ctr" fontAlgn="base">
              <a:lnSpc>
                <a:spcPct val="120000"/>
              </a:lnSpc>
            </a:pPr>
            <a:r>
              <a:rPr lang="zh-CN" altLang="en-US" sz="4400" strike="noStrike" noProof="1" dirty="0">
                <a:solidFill>
                  <a:schemeClr val="accent6"/>
                </a:solidFill>
                <a:latin typeface="华文楷体" pitchFamily="2" charset="-122"/>
                <a:ea typeface="华文楷体" pitchFamily="2" charset="-122"/>
                <a:cs typeface="+mn-cs"/>
              </a:rPr>
              <a:t>模拟电子技术基础</a:t>
            </a:r>
            <a:endParaRPr lang="zh-CN" altLang="en-US" sz="4400" strike="noStrike" noProof="1" dirty="0">
              <a:solidFill>
                <a:schemeClr val="accent6"/>
              </a:solidFill>
              <a:latin typeface="华文楷体" pitchFamily="2" charset="-122"/>
              <a:ea typeface="华文楷体" pitchFamily="2" charset="-122"/>
            </a:endParaRPr>
          </a:p>
        </p:txBody>
      </p:sp>
      <p:sp>
        <p:nvSpPr>
          <p:cNvPr id="4098" name="Rectangle 3"/>
          <p:cNvSpPr/>
          <p:nvPr/>
        </p:nvSpPr>
        <p:spPr>
          <a:xfrm>
            <a:off x="2411730" y="3068955"/>
            <a:ext cx="4918075" cy="1752600"/>
          </a:xfrm>
          <a:prstGeom prst="rect">
            <a:avLst/>
          </a:prstGeom>
          <a:noFill/>
          <a:ln w="9525">
            <a:noFill/>
          </a:ln>
        </p:spPr>
        <p:txBody>
          <a:bodyPr anchor="t" anchorCtr="0"/>
          <a:p>
            <a:pPr algn="ctr">
              <a:spcBef>
                <a:spcPct val="20000"/>
              </a:spcBef>
            </a:pPr>
            <a:r>
              <a:rPr lang="zh-CN" altLang="en-US" sz="3200" dirty="0">
                <a:solidFill>
                  <a:schemeClr val="tx1"/>
                </a:solidFill>
                <a:latin typeface="Times New Roman" panose="02020603050405020304" pitchFamily="18" charset="0"/>
                <a:ea typeface="华文楷体" pitchFamily="2" charset="-122"/>
              </a:rPr>
              <a:t>哈尔滨工业大学（深圳）</a:t>
            </a:r>
            <a:endParaRPr lang="zh-CN" altLang="en-US" sz="3200" dirty="0">
              <a:solidFill>
                <a:schemeClr val="tx1"/>
              </a:solidFill>
              <a:latin typeface="Times New Roman" panose="02020603050405020304" pitchFamily="18" charset="0"/>
              <a:ea typeface="华文楷体" pitchFamily="2" charset="-122"/>
            </a:endParaRPr>
          </a:p>
          <a:p>
            <a:pPr algn="ctr">
              <a:spcBef>
                <a:spcPct val="20000"/>
              </a:spcBef>
            </a:pPr>
            <a:r>
              <a:rPr lang="zh-CN" altLang="en-US" sz="3200" dirty="0">
                <a:solidFill>
                  <a:schemeClr val="tx1"/>
                </a:solidFill>
                <a:latin typeface="Times New Roman" panose="02020603050405020304" pitchFamily="18" charset="0"/>
                <a:ea typeface="华文楷体" pitchFamily="2" charset="-122"/>
              </a:rPr>
              <a:t>机电工程与自动化学院</a:t>
            </a:r>
            <a:endParaRPr lang="zh-CN" altLang="en-US" sz="3200" dirty="0">
              <a:solidFill>
                <a:schemeClr val="tx1"/>
              </a:solidFill>
              <a:latin typeface="Times New Roman" panose="02020603050405020304" pitchFamily="18" charset="0"/>
              <a:ea typeface="华文楷体" pitchFamily="2" charset="-122"/>
            </a:endParaRPr>
          </a:p>
          <a:p>
            <a:pPr algn="ctr">
              <a:spcBef>
                <a:spcPct val="20000"/>
              </a:spcBef>
            </a:pPr>
            <a:r>
              <a:rPr lang="zh-CN" altLang="en-US" sz="3200" dirty="0">
                <a:solidFill>
                  <a:schemeClr val="tx1"/>
                </a:solidFill>
                <a:latin typeface="Times New Roman" panose="02020603050405020304" pitchFamily="18" charset="0"/>
                <a:ea typeface="华文楷体" pitchFamily="2" charset="-122"/>
              </a:rPr>
              <a:t>谷雨</a:t>
            </a:r>
            <a:endParaRPr lang="en-US" altLang="zh-CN" sz="3200" dirty="0">
              <a:solidFill>
                <a:schemeClr val="tx1"/>
              </a:solidFill>
              <a:latin typeface="Times New Roman" panose="02020603050405020304" pitchFamily="18" charset="0"/>
              <a:ea typeface="华文楷体" pitchFamily="2" charset="-122"/>
            </a:endParaRPr>
          </a:p>
          <a:p>
            <a:pPr algn="ctr">
              <a:spcBef>
                <a:spcPct val="20000"/>
              </a:spcBef>
            </a:pPr>
            <a:r>
              <a:rPr lang="en-US" altLang="zh-CN" sz="3200" dirty="0">
                <a:solidFill>
                  <a:schemeClr val="tx1"/>
                </a:solidFill>
                <a:latin typeface="Times New Roman" panose="02020603050405020304" pitchFamily="18" charset="0"/>
                <a:ea typeface="华文楷体" pitchFamily="2" charset="-122"/>
              </a:rPr>
              <a:t>guyu@hit.edu.cn</a:t>
            </a:r>
            <a:endParaRPr lang="en-US" altLang="zh-CN" sz="3200" dirty="0">
              <a:solidFill>
                <a:schemeClr val="tx1"/>
              </a:solidFill>
              <a:latin typeface="Times New Roman" panose="02020603050405020304" pitchFamily="18" charset="0"/>
              <a:ea typeface="华文楷体" pitchFamily="2" charset="-122"/>
            </a:endParaRPr>
          </a:p>
          <a:p>
            <a:pPr>
              <a:spcBef>
                <a:spcPct val="20000"/>
              </a:spcBef>
            </a:pPr>
            <a:endParaRPr lang="zh-CN" altLang="en-US" sz="3200" dirty="0">
              <a:solidFill>
                <a:schemeClr val="tx1"/>
              </a:solidFill>
              <a:latin typeface="Times New Roman" panose="02020603050405020304" pitchFamily="18" charset="0"/>
              <a:ea typeface="华文楷体" pitchFamily="2" charset="-122"/>
            </a:endParaRPr>
          </a:p>
          <a:p>
            <a:pPr>
              <a:spcBef>
                <a:spcPct val="20000"/>
              </a:spcBef>
            </a:pPr>
            <a:r>
              <a:rPr lang="zh-CN" altLang="en-US" sz="3200" dirty="0">
                <a:solidFill>
                  <a:schemeClr val="tx1"/>
                </a:solidFill>
                <a:latin typeface="Times New Roman" panose="02020603050405020304" pitchFamily="18" charset="0"/>
                <a:ea typeface="华文楷体" pitchFamily="2" charset="-122"/>
              </a:rPr>
              <a:t>               </a:t>
            </a:r>
            <a:endParaRPr lang="en-US" altLang="zh-CN" sz="2800" dirty="0">
              <a:solidFill>
                <a:schemeClr val="tx1"/>
              </a:solidFill>
              <a:latin typeface="Times New Roman" panose="02020603050405020304" pitchFamily="18" charset="0"/>
              <a:ea typeface="华文楷体" pitchFamily="2" charset="-122"/>
            </a:endParaRPr>
          </a:p>
        </p:txBody>
      </p:sp>
      <p:pic>
        <p:nvPicPr>
          <p:cNvPr id="3" name="图片 2"/>
          <p:cNvPicPr>
            <a:picLocks noChangeAspect="1"/>
          </p:cNvPicPr>
          <p:nvPr>
            <p:custDataLst>
              <p:tags r:id="rId1"/>
            </p:custDataLst>
          </p:nvPr>
        </p:nvPicPr>
        <p:blipFill>
          <a:blip r:embed="rId2"/>
          <a:srcRect l="8310" t="19141" r="8644" b="9788"/>
          <a:stretch>
            <a:fillRect/>
          </a:stretch>
        </p:blipFill>
        <p:spPr>
          <a:xfrm>
            <a:off x="802640" y="0"/>
            <a:ext cx="1697355" cy="2226945"/>
          </a:xfrm>
          <a:prstGeom prst="rect">
            <a:avLst/>
          </a:prstGeom>
        </p:spPr>
      </p:pic>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146" name="文本框 6145"/>
          <p:cNvSpPr txBox="1"/>
          <p:nvPr/>
        </p:nvSpPr>
        <p:spPr>
          <a:xfrm>
            <a:off x="900113" y="765175"/>
            <a:ext cx="8316912" cy="3192463"/>
          </a:xfrm>
          <a:prstGeom prst="rect">
            <a:avLst/>
          </a:prstGeom>
          <a:noFill/>
          <a:ln w="9525">
            <a:noFill/>
          </a:ln>
        </p:spPr>
        <p:txBody>
          <a:bodyPr anchor="t" anchorCtr="0">
            <a:spAutoFit/>
          </a:bodyPr>
          <a:p>
            <a:pPr eaLnBrk="0" hangingPunct="0">
              <a:lnSpc>
                <a:spcPct val="120000"/>
              </a:lnSpc>
            </a:pPr>
            <a:r>
              <a:rPr lang="zh-CN" altLang="en-US" dirty="0">
                <a:solidFill>
                  <a:schemeClr val="tx1"/>
                </a:solidFill>
                <a:latin typeface="Times New Roman" panose="02020603050405020304" pitchFamily="18" charset="0"/>
                <a:ea typeface="宋体" panose="02010600030101010101" pitchFamily="2" charset="-122"/>
              </a:rPr>
              <a:t>       </a:t>
            </a:r>
            <a:r>
              <a:rPr lang="zh-CN" altLang="en-US" dirty="0">
                <a:latin typeface="Times New Roman" panose="02020603050405020304" pitchFamily="18" charset="0"/>
                <a:ea typeface="宋体" panose="02010600030101010101" pitchFamily="2" charset="-122"/>
              </a:rPr>
              <a:t>第二代半导体晶体管</a:t>
            </a:r>
            <a:r>
              <a:rPr lang="zh-CN" altLang="en-US" dirty="0">
                <a:solidFill>
                  <a:schemeClr val="tx1"/>
                </a:solidFill>
                <a:latin typeface="Times New Roman" panose="02020603050405020304" pitchFamily="18" charset="0"/>
                <a:ea typeface="宋体" panose="02010600030101010101" pitchFamily="2" charset="-122"/>
              </a:rPr>
              <a:t>是1947年12月16日在美国的贝尔实验室由Shockley(肖克利)、Bardeen(布拉顿)、Brattain(巴丁)发明的，晶体管和电子管比有体积小、寿命长、耗电少等巨大优点，得到了广泛的应用。</a:t>
            </a:r>
            <a:endParaRPr lang="zh-CN" altLang="en-US" dirty="0">
              <a:solidFill>
                <a:schemeClr val="tx1"/>
              </a:solidFill>
              <a:latin typeface="Times New Roman" panose="02020603050405020304" pitchFamily="18" charset="0"/>
              <a:ea typeface="宋体" panose="02010600030101010101" pitchFamily="2" charset="-122"/>
            </a:endParaRPr>
          </a:p>
          <a:p>
            <a:pPr eaLnBrk="0" hangingPunct="0">
              <a:lnSpc>
                <a:spcPct val="120000"/>
              </a:lnSpc>
            </a:pPr>
            <a:r>
              <a:rPr lang="zh-CN" altLang="en-US" dirty="0">
                <a:solidFill>
                  <a:schemeClr val="tx1"/>
                </a:solidFill>
                <a:latin typeface="Times New Roman" panose="02020603050405020304" pitchFamily="18" charset="0"/>
                <a:ea typeface="宋体" panose="02010600030101010101" pitchFamily="2" charset="-122"/>
              </a:rPr>
              <a:t>        晶体管的命名是根据它工作时靠“低电阻输入”到“高电阻输出”来转移电流实现的，故取名为trans-resist</a:t>
            </a:r>
            <a:r>
              <a:rPr lang="en-US" altLang="zh-CN" dirty="0">
                <a:solidFill>
                  <a:schemeClr val="tx1"/>
                </a:solidFill>
                <a:latin typeface="Times New Roman" panose="02020603050405020304" pitchFamily="18" charset="0"/>
                <a:ea typeface="宋体" panose="02010600030101010101" pitchFamily="2" charset="-122"/>
              </a:rPr>
              <a:t>o</a:t>
            </a:r>
            <a:r>
              <a:rPr lang="zh-CN" altLang="en-US" dirty="0">
                <a:solidFill>
                  <a:schemeClr val="tx1"/>
                </a:solidFill>
                <a:latin typeface="Times New Roman" panose="02020603050405020304" pitchFamily="18" charset="0"/>
                <a:ea typeface="宋体" panose="02010600030101010101" pitchFamily="2" charset="-122"/>
              </a:rPr>
              <a:t>r，后来缩写为transist</a:t>
            </a:r>
            <a:r>
              <a:rPr lang="en-US" altLang="zh-CN" dirty="0">
                <a:solidFill>
                  <a:schemeClr val="tx1"/>
                </a:solidFill>
                <a:latin typeface="Times New Roman" panose="02020603050405020304" pitchFamily="18" charset="0"/>
                <a:ea typeface="宋体" panose="02010600030101010101" pitchFamily="2" charset="-122"/>
              </a:rPr>
              <a:t>o</a:t>
            </a:r>
            <a:r>
              <a:rPr lang="zh-CN" altLang="en-US" dirty="0">
                <a:solidFill>
                  <a:schemeClr val="tx1"/>
                </a:solidFill>
                <a:latin typeface="Times New Roman" panose="02020603050405020304" pitchFamily="18" charset="0"/>
                <a:ea typeface="宋体" panose="02010600030101010101" pitchFamily="2" charset="-122"/>
              </a:rPr>
              <a:t>r，中文译名晶体管。</a:t>
            </a:r>
            <a:endParaRPr lang="zh-CN" altLang="en-US" dirty="0">
              <a:solidFill>
                <a:schemeClr val="tx1"/>
              </a:solidFill>
              <a:latin typeface="Times New Roman" panose="02020603050405020304" pitchFamily="18" charset="0"/>
              <a:ea typeface="宋体" panose="02010600030101010101" pitchFamily="2" charset="-122"/>
            </a:endParaRPr>
          </a:p>
        </p:txBody>
      </p:sp>
      <p:sp>
        <p:nvSpPr>
          <p:cNvPr id="16386" name="矩形 6146"/>
          <p:cNvSpPr/>
          <p:nvPr/>
        </p:nvSpPr>
        <p:spPr>
          <a:xfrm>
            <a:off x="0" y="3105150"/>
            <a:ext cx="9144000" cy="0"/>
          </a:xfrm>
          <a:prstGeom prst="rect">
            <a:avLst/>
          </a:prstGeom>
          <a:noFill/>
          <a:ln w="9525">
            <a:noFill/>
          </a:ln>
        </p:spPr>
        <p:txBody>
          <a:bodyPr anchor="t" anchorCtr="0"/>
          <a:p>
            <a:endParaRPr lang="zh-CN" altLang="en-US">
              <a:latin typeface="Times New Roman" panose="02020603050405020304" pitchFamily="18" charset="0"/>
              <a:ea typeface="黑体" panose="02010609060101010101" pitchFamily="49" charset="-122"/>
            </a:endParaRPr>
          </a:p>
        </p:txBody>
      </p:sp>
      <p:sp>
        <p:nvSpPr>
          <p:cNvPr id="16387" name="矩形 6147"/>
          <p:cNvSpPr/>
          <p:nvPr/>
        </p:nvSpPr>
        <p:spPr>
          <a:xfrm>
            <a:off x="0" y="3309938"/>
            <a:ext cx="9144000" cy="0"/>
          </a:xfrm>
          <a:prstGeom prst="rect">
            <a:avLst/>
          </a:prstGeom>
          <a:noFill/>
          <a:ln w="9525">
            <a:noFill/>
          </a:ln>
        </p:spPr>
        <p:txBody>
          <a:bodyPr anchor="t" anchorCtr="0"/>
          <a:p>
            <a:endParaRPr lang="zh-CN" altLang="en-US">
              <a:latin typeface="Times New Roman" panose="02020603050405020304" pitchFamily="18" charset="0"/>
              <a:ea typeface="黑体" panose="02010609060101010101" pitchFamily="49" charset="-122"/>
            </a:endParaRPr>
          </a:p>
        </p:txBody>
      </p:sp>
      <p:pic>
        <p:nvPicPr>
          <p:cNvPr id="6149" name="图片 6148" descr="晶体管的发明人"/>
          <p:cNvPicPr>
            <a:picLocks noChangeAspect="1"/>
          </p:cNvPicPr>
          <p:nvPr/>
        </p:nvPicPr>
        <p:blipFill>
          <a:blip r:embed="rId1"/>
          <a:stretch>
            <a:fillRect/>
          </a:stretch>
        </p:blipFill>
        <p:spPr>
          <a:xfrm>
            <a:off x="2051050" y="3933825"/>
            <a:ext cx="5502275" cy="2927350"/>
          </a:xfrm>
          <a:prstGeom prst="rect">
            <a:avLst/>
          </a:prstGeom>
          <a:noFill/>
          <a:ln w="9525">
            <a:noFill/>
          </a:ln>
        </p:spPr>
      </p:pic>
      <p:sp>
        <p:nvSpPr>
          <p:cNvPr id="16389" name="Text Box 16"/>
          <p:cNvSpPr txBox="1"/>
          <p:nvPr/>
        </p:nvSpPr>
        <p:spPr>
          <a:xfrm>
            <a:off x="971550" y="44450"/>
            <a:ext cx="6913563" cy="700088"/>
          </a:xfrm>
          <a:prstGeom prst="rect">
            <a:avLst/>
          </a:prstGeom>
          <a:noFill/>
          <a:ln w="9525">
            <a:noFill/>
          </a:ln>
        </p:spPr>
        <p:txBody>
          <a:bodyPr anchor="t" anchorCtr="0">
            <a:spAutoFit/>
          </a:bodyPr>
          <a:p>
            <a:pPr>
              <a:lnSpc>
                <a:spcPct val="110000"/>
              </a:lnSpc>
              <a:spcBef>
                <a:spcPct val="10000"/>
              </a:spcBef>
              <a:buFont typeface="Wingdings" panose="05000000000000000000" pitchFamily="2" charset="2"/>
            </a:pPr>
            <a:r>
              <a:rPr lang="en-US" altLang="zh-CN" sz="3600" dirty="0">
                <a:solidFill>
                  <a:srgbClr val="0000FF"/>
                </a:solidFill>
                <a:latin typeface="Times New Roman" panose="02020603050405020304" pitchFamily="18" charset="0"/>
                <a:ea typeface="华文中宋" pitchFamily="2" charset="-122"/>
              </a:rPr>
              <a:t>0.1.1 </a:t>
            </a:r>
            <a:r>
              <a:rPr lang="zh-CN" altLang="en-US" sz="3600" dirty="0">
                <a:solidFill>
                  <a:srgbClr val="0000FF"/>
                </a:solidFill>
                <a:latin typeface="Times New Roman" panose="02020603050405020304" pitchFamily="18" charset="0"/>
                <a:ea typeface="华文中宋" pitchFamily="2" charset="-122"/>
              </a:rPr>
              <a:t>电子器件发展</a:t>
            </a:r>
            <a:endParaRPr lang="zh-CN" altLang="en-US" sz="3600" dirty="0">
              <a:solidFill>
                <a:srgbClr val="0000FF"/>
              </a:solidFill>
              <a:latin typeface="Times New Roman" panose="02020603050405020304" pitchFamily="18" charset="0"/>
              <a:ea typeface="华文中宋"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nodeType="clickEffect">
                                  <p:stCondLst>
                                    <p:cond delay="0"/>
                                  </p:stCondLst>
                                  <p:childTnLst>
                                    <p:set>
                                      <p:cBhvr>
                                        <p:cTn id="6" dur="1" fill="hold">
                                          <p:stCondLst>
                                            <p:cond delay="0"/>
                                          </p:stCondLst>
                                        </p:cTn>
                                        <p:tgtEl>
                                          <p:spTgt spid="6149"/>
                                        </p:tgtEl>
                                        <p:attrNameLst>
                                          <p:attrName>style.visibility</p:attrName>
                                        </p:attrNameLst>
                                      </p:cBhvr>
                                      <p:to>
                                        <p:strVal val="visible"/>
                                      </p:to>
                                    </p:set>
                                    <p:animEffect transition="in" filter="diamond(in)">
                                      <p:cBhvr>
                                        <p:cTn id="7" dur="2000"/>
                                        <p:tgtEl>
                                          <p:spTgt spid="614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6146">
                                            <p:txEl>
                                              <p:charRg st="117" end="207"/>
                                            </p:txEl>
                                          </p:spTgt>
                                        </p:tgtEl>
                                        <p:attrNameLst>
                                          <p:attrName>style.visibility</p:attrName>
                                        </p:attrNameLst>
                                      </p:cBhvr>
                                      <p:to>
                                        <p:strVal val="visible"/>
                                      </p:to>
                                    </p:set>
                                    <p:animEffect transition="in" filter="wipe(left)">
                                      <p:cBhvr>
                                        <p:cTn id="12" dur="1000"/>
                                        <p:tgtEl>
                                          <p:spTgt spid="6146">
                                            <p:txEl>
                                              <p:charRg st="117" end="20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8194" name="对象 8193"/>
          <p:cNvGraphicFramePr>
            <a:graphicFrameLocks noChangeAspect="1"/>
          </p:cNvGraphicFramePr>
          <p:nvPr/>
        </p:nvGraphicFramePr>
        <p:xfrm>
          <a:off x="5159375" y="4060825"/>
          <a:ext cx="3660775" cy="2608263"/>
        </p:xfrm>
        <a:graphic>
          <a:graphicData uri="http://schemas.openxmlformats.org/presentationml/2006/ole">
            <mc:AlternateContent xmlns:mc="http://schemas.openxmlformats.org/markup-compatibility/2006">
              <mc:Choice xmlns:v="urn:schemas-microsoft-com:vml" Requires="v">
                <p:oleObj spid="_x0000_s3076" name="" r:id="rId1" imgW="2155825" imgH="1536700" progId="WPS.Doc.6">
                  <p:embed/>
                </p:oleObj>
              </mc:Choice>
              <mc:Fallback>
                <p:oleObj name="" r:id="rId1" imgW="2155825" imgH="1536700" progId="WPS.Doc.6">
                  <p:embed/>
                  <p:pic>
                    <p:nvPicPr>
                      <p:cNvPr id="0" name="图片 3075"/>
                      <p:cNvPicPr/>
                      <p:nvPr/>
                    </p:nvPicPr>
                    <p:blipFill>
                      <a:blip r:embed="rId2"/>
                      <a:stretch>
                        <a:fillRect/>
                      </a:stretch>
                    </p:blipFill>
                    <p:spPr>
                      <a:xfrm>
                        <a:off x="5159375" y="4060825"/>
                        <a:ext cx="3660775" cy="2608263"/>
                      </a:xfrm>
                      <a:prstGeom prst="rect">
                        <a:avLst/>
                      </a:prstGeom>
                      <a:noFill/>
                      <a:ln w="38100">
                        <a:noFill/>
                        <a:miter/>
                      </a:ln>
                    </p:spPr>
                  </p:pic>
                </p:oleObj>
              </mc:Fallback>
            </mc:AlternateContent>
          </a:graphicData>
        </a:graphic>
      </p:graphicFrame>
      <p:pic>
        <p:nvPicPr>
          <p:cNvPr id="8195" name="图片 8194"/>
          <p:cNvPicPr>
            <a:picLocks noChangeAspect="1"/>
          </p:cNvPicPr>
          <p:nvPr/>
        </p:nvPicPr>
        <p:blipFill>
          <a:blip r:embed="rId3"/>
          <a:stretch>
            <a:fillRect/>
          </a:stretch>
        </p:blipFill>
        <p:spPr>
          <a:xfrm>
            <a:off x="971550" y="4076700"/>
            <a:ext cx="4124325" cy="2592388"/>
          </a:xfrm>
          <a:prstGeom prst="rect">
            <a:avLst/>
          </a:prstGeom>
          <a:noFill/>
          <a:ln w="9525">
            <a:noFill/>
          </a:ln>
        </p:spPr>
      </p:pic>
      <p:pic>
        <p:nvPicPr>
          <p:cNvPr id="18435" name="图片 8195" descr="IMG_4447"/>
          <p:cNvPicPr>
            <a:picLocks noChangeAspect="1"/>
          </p:cNvPicPr>
          <p:nvPr/>
        </p:nvPicPr>
        <p:blipFill>
          <a:blip r:embed="rId4"/>
          <a:stretch>
            <a:fillRect/>
          </a:stretch>
        </p:blipFill>
        <p:spPr>
          <a:xfrm>
            <a:off x="1331913" y="758825"/>
            <a:ext cx="5419725" cy="3317875"/>
          </a:xfrm>
          <a:prstGeom prst="rect">
            <a:avLst/>
          </a:prstGeom>
          <a:noFill/>
          <a:ln w="9525">
            <a:noFill/>
          </a:ln>
        </p:spPr>
      </p:pic>
      <p:sp>
        <p:nvSpPr>
          <p:cNvPr id="8197" name="文本框 8196"/>
          <p:cNvSpPr txBox="1"/>
          <p:nvPr/>
        </p:nvSpPr>
        <p:spPr>
          <a:xfrm>
            <a:off x="7129463" y="1247775"/>
            <a:ext cx="1690687" cy="1554163"/>
          </a:xfrm>
          <a:prstGeom prst="rect">
            <a:avLst/>
          </a:prstGeom>
          <a:noFill/>
          <a:ln w="9525">
            <a:noFill/>
          </a:ln>
        </p:spPr>
        <p:txBody>
          <a:bodyPr anchor="t" anchorCtr="0">
            <a:spAutoFit/>
          </a:bodyPr>
          <a:p>
            <a:r>
              <a:rPr lang="zh-CN" altLang="en-US" dirty="0">
                <a:solidFill>
                  <a:schemeClr val="tx1"/>
                </a:solidFill>
                <a:latin typeface="Times New Roman" panose="02020603050405020304" pitchFamily="18" charset="0"/>
                <a:ea typeface="宋体" panose="02010600030101010101" pitchFamily="2" charset="-122"/>
              </a:rPr>
              <a:t>        </a:t>
            </a:r>
            <a:r>
              <a:rPr lang="zh-CN" altLang="en-US" dirty="0">
                <a:latin typeface="Times New Roman" panose="02020603050405020304" pitchFamily="18" charset="0"/>
                <a:ea typeface="宋体" panose="02010600030101010101" pitchFamily="2" charset="-122"/>
              </a:rPr>
              <a:t>1947年发明的点接触晶体管</a:t>
            </a:r>
            <a:endParaRPr lang="zh-CN" altLang="en-US" dirty="0">
              <a:latin typeface="Times New Roman" panose="02020603050405020304" pitchFamily="18" charset="0"/>
              <a:ea typeface="Times New Roman" panose="02020603050405020304" pitchFamily="18" charset="0"/>
            </a:endParaRPr>
          </a:p>
        </p:txBody>
      </p:sp>
      <p:sp>
        <p:nvSpPr>
          <p:cNvPr id="8198" name="文本框 8197"/>
          <p:cNvSpPr txBox="1"/>
          <p:nvPr/>
        </p:nvSpPr>
        <p:spPr>
          <a:xfrm>
            <a:off x="1476375" y="6356350"/>
            <a:ext cx="2813050" cy="457200"/>
          </a:xfrm>
          <a:prstGeom prst="rect">
            <a:avLst/>
          </a:prstGeom>
          <a:noFill/>
          <a:ln w="9525">
            <a:noFill/>
          </a:ln>
        </p:spPr>
        <p:txBody>
          <a:bodyPr anchor="t" anchorCtr="0">
            <a:spAutoFit/>
          </a:bodyPr>
          <a:p>
            <a:r>
              <a:rPr lang="zh-CN" altLang="en-US" dirty="0">
                <a:latin typeface="宋体" panose="02010600030101010101" pitchFamily="2" charset="-122"/>
                <a:ea typeface="宋体" panose="02010600030101010101" pitchFamily="2" charset="-122"/>
              </a:rPr>
              <a:t>各种半导体二极管 </a:t>
            </a:r>
            <a:endParaRPr lang="zh-CN" altLang="en-US" dirty="0">
              <a:latin typeface="宋体" panose="02010600030101010101" pitchFamily="2" charset="-122"/>
              <a:ea typeface="宋体" panose="02010600030101010101" pitchFamily="2" charset="-122"/>
            </a:endParaRPr>
          </a:p>
        </p:txBody>
      </p:sp>
      <p:sp>
        <p:nvSpPr>
          <p:cNvPr id="8199" name="文本框 8198"/>
          <p:cNvSpPr txBox="1"/>
          <p:nvPr/>
        </p:nvSpPr>
        <p:spPr>
          <a:xfrm>
            <a:off x="5697538" y="6415088"/>
            <a:ext cx="2813050" cy="457200"/>
          </a:xfrm>
          <a:prstGeom prst="rect">
            <a:avLst/>
          </a:prstGeom>
          <a:noFill/>
          <a:ln w="9525">
            <a:noFill/>
          </a:ln>
        </p:spPr>
        <p:txBody>
          <a:bodyPr anchor="t" anchorCtr="0">
            <a:spAutoFit/>
          </a:bodyPr>
          <a:p>
            <a:r>
              <a:rPr lang="zh-CN" altLang="en-US" dirty="0">
                <a:latin typeface="宋体" panose="02010600030101010101" pitchFamily="2" charset="-122"/>
                <a:ea typeface="宋体" panose="02010600030101010101" pitchFamily="2" charset="-122"/>
              </a:rPr>
              <a:t>各种半导体晶体管 </a:t>
            </a:r>
            <a:endParaRPr lang="zh-CN" altLang="en-US" dirty="0">
              <a:latin typeface="宋体" panose="02010600030101010101" pitchFamily="2" charset="-122"/>
              <a:ea typeface="宋体" panose="02010600030101010101" pitchFamily="2" charset="-122"/>
            </a:endParaRPr>
          </a:p>
        </p:txBody>
      </p:sp>
      <p:sp>
        <p:nvSpPr>
          <p:cNvPr id="18439" name="Text Box 16"/>
          <p:cNvSpPr txBox="1"/>
          <p:nvPr/>
        </p:nvSpPr>
        <p:spPr>
          <a:xfrm>
            <a:off x="971550" y="44450"/>
            <a:ext cx="6913563" cy="700088"/>
          </a:xfrm>
          <a:prstGeom prst="rect">
            <a:avLst/>
          </a:prstGeom>
          <a:noFill/>
          <a:ln w="9525">
            <a:noFill/>
          </a:ln>
        </p:spPr>
        <p:txBody>
          <a:bodyPr anchor="t" anchorCtr="0">
            <a:spAutoFit/>
          </a:bodyPr>
          <a:p>
            <a:pPr>
              <a:lnSpc>
                <a:spcPct val="110000"/>
              </a:lnSpc>
              <a:spcBef>
                <a:spcPct val="10000"/>
              </a:spcBef>
              <a:buFont typeface="Wingdings" panose="05000000000000000000" pitchFamily="2" charset="2"/>
            </a:pPr>
            <a:r>
              <a:rPr lang="en-US" altLang="zh-CN" sz="3600" dirty="0">
                <a:solidFill>
                  <a:srgbClr val="0000FF"/>
                </a:solidFill>
                <a:latin typeface="Times New Roman" panose="02020603050405020304" pitchFamily="18" charset="0"/>
                <a:ea typeface="华文中宋" pitchFamily="2" charset="-122"/>
              </a:rPr>
              <a:t>0.1.1 </a:t>
            </a:r>
            <a:r>
              <a:rPr lang="zh-CN" altLang="en-US" sz="3600" dirty="0">
                <a:solidFill>
                  <a:srgbClr val="0000FF"/>
                </a:solidFill>
                <a:latin typeface="Times New Roman" panose="02020603050405020304" pitchFamily="18" charset="0"/>
                <a:ea typeface="华文中宋" pitchFamily="2" charset="-122"/>
              </a:rPr>
              <a:t>电子器件发展</a:t>
            </a:r>
            <a:endParaRPr lang="zh-CN" altLang="en-US" sz="3600" dirty="0">
              <a:solidFill>
                <a:srgbClr val="0000FF"/>
              </a:solidFill>
              <a:latin typeface="Times New Roman" panose="02020603050405020304" pitchFamily="18" charset="0"/>
              <a:ea typeface="华文中宋"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197"/>
                                        </p:tgtEl>
                                        <p:attrNameLst>
                                          <p:attrName>style.visibility</p:attrName>
                                        </p:attrNameLst>
                                      </p:cBhvr>
                                      <p:to>
                                        <p:strVal val="visible"/>
                                      </p:to>
                                    </p:set>
                                    <p:animEffect transition="in" filter="blinds(horizontal)">
                                      <p:cBhvr>
                                        <p:cTn id="7" dur="500"/>
                                        <p:tgtEl>
                                          <p:spTgt spid="819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8195"/>
                                        </p:tgtEl>
                                        <p:attrNameLst>
                                          <p:attrName>style.visibility</p:attrName>
                                        </p:attrNameLst>
                                      </p:cBhvr>
                                      <p:to>
                                        <p:strVal val="visible"/>
                                      </p:to>
                                    </p:set>
                                    <p:animEffect transition="in" filter="blinds(horizontal)">
                                      <p:cBhvr>
                                        <p:cTn id="12" dur="500"/>
                                        <p:tgtEl>
                                          <p:spTgt spid="8195"/>
                                        </p:tgtEl>
                                      </p:cBhvr>
                                    </p:animEffect>
                                  </p:childTnLst>
                                </p:cTn>
                              </p:par>
                            </p:childTnLst>
                          </p:cTn>
                        </p:par>
                        <p:par>
                          <p:cTn id="13" fill="hold">
                            <p:stCondLst>
                              <p:cond delay="500"/>
                            </p:stCondLst>
                            <p:childTnLst>
                              <p:par>
                                <p:cTn id="14" presetID="3" presetClass="entr" presetSubtype="10" fill="hold" grpId="0" nodeType="afterEffect">
                                  <p:stCondLst>
                                    <p:cond delay="0"/>
                                  </p:stCondLst>
                                  <p:childTnLst>
                                    <p:set>
                                      <p:cBhvr>
                                        <p:cTn id="15" dur="1" fill="hold">
                                          <p:stCondLst>
                                            <p:cond delay="0"/>
                                          </p:stCondLst>
                                        </p:cTn>
                                        <p:tgtEl>
                                          <p:spTgt spid="8198"/>
                                        </p:tgtEl>
                                        <p:attrNameLst>
                                          <p:attrName>style.visibility</p:attrName>
                                        </p:attrNameLst>
                                      </p:cBhvr>
                                      <p:to>
                                        <p:strVal val="visible"/>
                                      </p:to>
                                    </p:set>
                                    <p:animEffect transition="in" filter="blinds(horizontal)">
                                      <p:cBhvr>
                                        <p:cTn id="16" dur="500"/>
                                        <p:tgtEl>
                                          <p:spTgt spid="8198"/>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nodeType="clickEffect">
                                  <p:stCondLst>
                                    <p:cond delay="0"/>
                                  </p:stCondLst>
                                  <p:childTnLst>
                                    <p:set>
                                      <p:cBhvr>
                                        <p:cTn id="20" dur="1" fill="hold">
                                          <p:stCondLst>
                                            <p:cond delay="0"/>
                                          </p:stCondLst>
                                        </p:cTn>
                                        <p:tgtEl>
                                          <p:spTgt spid="8194"/>
                                        </p:tgtEl>
                                        <p:attrNameLst>
                                          <p:attrName>style.visibility</p:attrName>
                                        </p:attrNameLst>
                                      </p:cBhvr>
                                      <p:to>
                                        <p:strVal val="visible"/>
                                      </p:to>
                                    </p:set>
                                    <p:animEffect transition="in" filter="blinds(horizontal)">
                                      <p:cBhvr>
                                        <p:cTn id="21" dur="500"/>
                                        <p:tgtEl>
                                          <p:spTgt spid="8194"/>
                                        </p:tgtEl>
                                      </p:cBhvr>
                                    </p:animEffect>
                                  </p:childTnLst>
                                </p:cTn>
                              </p:par>
                            </p:childTnLst>
                          </p:cTn>
                        </p:par>
                        <p:par>
                          <p:cTn id="22" fill="hold">
                            <p:stCondLst>
                              <p:cond delay="500"/>
                            </p:stCondLst>
                            <p:childTnLst>
                              <p:par>
                                <p:cTn id="23" presetID="3" presetClass="entr" presetSubtype="10" fill="hold" grpId="0" nodeType="afterEffect">
                                  <p:stCondLst>
                                    <p:cond delay="0"/>
                                  </p:stCondLst>
                                  <p:childTnLst>
                                    <p:set>
                                      <p:cBhvr>
                                        <p:cTn id="24" dur="1" fill="hold">
                                          <p:stCondLst>
                                            <p:cond delay="0"/>
                                          </p:stCondLst>
                                        </p:cTn>
                                        <p:tgtEl>
                                          <p:spTgt spid="8199"/>
                                        </p:tgtEl>
                                        <p:attrNameLst>
                                          <p:attrName>style.visibility</p:attrName>
                                        </p:attrNameLst>
                                      </p:cBhvr>
                                      <p:to>
                                        <p:strVal val="visible"/>
                                      </p:to>
                                    </p:set>
                                    <p:animEffect transition="in" filter="blinds(horizontal)">
                                      <p:cBhvr>
                                        <p:cTn id="25" dur="500"/>
                                        <p:tgtEl>
                                          <p:spTgt spid="81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7" grpId="0" bldLvl="0"/>
      <p:bldP spid="8198" grpId="0" bldLvl="0"/>
      <p:bldP spid="8199" grpId="0" bldLvl="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7" name="文本框 9218"/>
          <p:cNvSpPr txBox="1"/>
          <p:nvPr/>
        </p:nvSpPr>
        <p:spPr>
          <a:xfrm>
            <a:off x="1116013" y="836613"/>
            <a:ext cx="7632700" cy="1917700"/>
          </a:xfrm>
          <a:prstGeom prst="rect">
            <a:avLst/>
          </a:prstGeom>
          <a:noFill/>
          <a:ln w="9525">
            <a:noFill/>
          </a:ln>
        </p:spPr>
        <p:txBody>
          <a:bodyPr anchor="t" anchorCtr="0">
            <a:spAutoFit/>
          </a:bodyPr>
          <a:p>
            <a:pPr indent="266700"/>
            <a:r>
              <a:rPr lang="zh-CN" altLang="en-US" dirty="0">
                <a:solidFill>
                  <a:schemeClr val="tx1"/>
                </a:solidFill>
                <a:latin typeface="Times New Roman" panose="02020603050405020304" pitchFamily="18" charset="0"/>
                <a:ea typeface="宋体" panose="02010600030101010101" pitchFamily="2" charset="-122"/>
                <a:sym typeface="宋体" panose="02010600030101010101" pitchFamily="2" charset="-122"/>
              </a:rPr>
              <a:t>     </a:t>
            </a:r>
            <a:r>
              <a:rPr lang="zh-CN" altLang="en-US" dirty="0">
                <a:latin typeface="Times New Roman" panose="02020603050405020304" pitchFamily="18" charset="0"/>
                <a:ea typeface="宋体" panose="02010600030101010101" pitchFamily="2" charset="-122"/>
                <a:sym typeface="宋体" panose="02010600030101010101" pitchFamily="2" charset="-122"/>
              </a:rPr>
              <a:t>第三代集成电路</a:t>
            </a:r>
            <a:r>
              <a:rPr lang="zh-CN" altLang="en-US" dirty="0">
                <a:solidFill>
                  <a:schemeClr val="tx1"/>
                </a:solidFill>
                <a:latin typeface="Times New Roman" panose="02020603050405020304" pitchFamily="18" charset="0"/>
                <a:ea typeface="宋体" panose="02010600030101010101" pitchFamily="2" charset="-122"/>
                <a:sym typeface="宋体" panose="02010600030101010101" pitchFamily="2" charset="-122"/>
              </a:rPr>
              <a:t>是一种微型的电子器件或部件</a:t>
            </a:r>
            <a:r>
              <a:rPr lang="en-US" altLang="zh-CN">
                <a:solidFill>
                  <a:schemeClr val="tx1"/>
                </a:solidFill>
                <a:latin typeface="Times New Roman" panose="02020603050405020304" pitchFamily="18" charset="0"/>
                <a:ea typeface="宋体" panose="02010600030101010101" pitchFamily="2" charset="-122"/>
                <a:sym typeface="宋体" panose="02010600030101010101" pitchFamily="2" charset="-122"/>
              </a:rPr>
              <a:t>，1</a:t>
            </a:r>
            <a:r>
              <a:rPr lang="zh-CN" altLang="en-US" dirty="0">
                <a:solidFill>
                  <a:schemeClr val="tx1"/>
                </a:solidFill>
                <a:latin typeface="Times New Roman" panose="02020603050405020304" pitchFamily="18" charset="0"/>
                <a:ea typeface="宋体" panose="02010600030101010101" pitchFamily="2" charset="-122"/>
                <a:sym typeface="宋体" panose="02010600030101010101" pitchFamily="2" charset="-122"/>
              </a:rPr>
              <a:t>958年世界上第一块集成电路由美国德克萨斯公司研制成功。采用专门的工艺，把一个电路中所需的晶体管、二极管、电阻、小容量电容等元件及布线互连一起，制作在一小块半导体晶片或介质基片上，加上封装制成。    </a:t>
            </a:r>
            <a:endParaRPr lang="zh-CN" altLang="en-US" dirty="0">
              <a:latin typeface="Times New Roman" panose="02020603050405020304" pitchFamily="18" charset="0"/>
              <a:ea typeface="宋体" panose="02010600030101010101" pitchFamily="2" charset="-122"/>
              <a:sym typeface="宋体" panose="02010600030101010101" pitchFamily="2" charset="-122"/>
            </a:endParaRPr>
          </a:p>
        </p:txBody>
      </p:sp>
      <p:sp>
        <p:nvSpPr>
          <p:cNvPr id="9220" name="文本框 9219"/>
          <p:cNvSpPr txBox="1"/>
          <p:nvPr/>
        </p:nvSpPr>
        <p:spPr>
          <a:xfrm>
            <a:off x="1116013" y="2781300"/>
            <a:ext cx="7777162" cy="1554163"/>
          </a:xfrm>
          <a:prstGeom prst="rect">
            <a:avLst/>
          </a:prstGeom>
          <a:noFill/>
          <a:ln w="9525">
            <a:noFill/>
          </a:ln>
        </p:spPr>
        <p:txBody>
          <a:bodyPr anchor="t" anchorCtr="0">
            <a:spAutoFit/>
          </a:bodyPr>
          <a:p>
            <a:pPr indent="266700"/>
            <a:r>
              <a:rPr lang="en-US" altLang="zh-CN">
                <a:solidFill>
                  <a:schemeClr val="tx1"/>
                </a:solidFill>
                <a:latin typeface="Times New Roman" panose="02020603050405020304" pitchFamily="18" charset="0"/>
                <a:ea typeface="宋体" panose="02010600030101010101" pitchFamily="2" charset="-122"/>
                <a:sym typeface="宋体" panose="02010600030101010101" pitchFamily="2" charset="-122"/>
              </a:rPr>
              <a:t>     </a:t>
            </a:r>
            <a:r>
              <a:rPr lang="zh-CN" altLang="en-US" dirty="0">
                <a:solidFill>
                  <a:schemeClr val="tx1"/>
                </a:solidFill>
                <a:latin typeface="Times New Roman" panose="02020603050405020304" pitchFamily="18" charset="0"/>
                <a:ea typeface="宋体" panose="02010600030101010101" pitchFamily="2" charset="-122"/>
                <a:sym typeface="宋体" panose="02010600030101010101" pitchFamily="2" charset="-122"/>
              </a:rPr>
              <a:t>集成电路的体积大大缩小，引出线和焊接点的数目也大为减少，从而使电子电路具有微小型化、低功耗、重量轻、寿命长、可靠性高、性能好等优点，同时成本低，便于大规模生产。</a:t>
            </a:r>
            <a:endParaRPr lang="zh-CN" altLang="en-US" dirty="0">
              <a:latin typeface="Times New Roman" panose="02020603050405020304" pitchFamily="18" charset="0"/>
              <a:ea typeface="宋体" panose="02010600030101010101" pitchFamily="2" charset="-122"/>
              <a:sym typeface="宋体" panose="02010600030101010101" pitchFamily="2" charset="-122"/>
            </a:endParaRPr>
          </a:p>
        </p:txBody>
      </p:sp>
      <p:pic>
        <p:nvPicPr>
          <p:cNvPr id="9221" name="图片 9220" descr="IMG_4453"/>
          <p:cNvPicPr>
            <a:picLocks noChangeAspect="1"/>
          </p:cNvPicPr>
          <p:nvPr/>
        </p:nvPicPr>
        <p:blipFill>
          <a:blip r:embed="rId1"/>
          <a:srcRect b="20712"/>
          <a:stretch>
            <a:fillRect/>
          </a:stretch>
        </p:blipFill>
        <p:spPr>
          <a:xfrm>
            <a:off x="827088" y="4581525"/>
            <a:ext cx="3803650" cy="2263775"/>
          </a:xfrm>
          <a:prstGeom prst="rect">
            <a:avLst/>
          </a:prstGeom>
          <a:noFill/>
          <a:ln w="9525">
            <a:noFill/>
          </a:ln>
        </p:spPr>
      </p:pic>
      <p:pic>
        <p:nvPicPr>
          <p:cNvPr id="9222" name="图片 9221"/>
          <p:cNvPicPr>
            <a:picLocks noChangeAspect="1"/>
          </p:cNvPicPr>
          <p:nvPr/>
        </p:nvPicPr>
        <p:blipFill>
          <a:blip r:embed="rId2"/>
          <a:stretch>
            <a:fillRect/>
          </a:stretch>
        </p:blipFill>
        <p:spPr>
          <a:xfrm>
            <a:off x="4787900" y="4510088"/>
            <a:ext cx="4335463" cy="1800225"/>
          </a:xfrm>
          <a:prstGeom prst="rect">
            <a:avLst/>
          </a:prstGeom>
          <a:noFill/>
          <a:ln w="9525">
            <a:noFill/>
          </a:ln>
        </p:spPr>
      </p:pic>
      <p:sp>
        <p:nvSpPr>
          <p:cNvPr id="9223" name="文本框 9222"/>
          <p:cNvSpPr txBox="1"/>
          <p:nvPr/>
        </p:nvSpPr>
        <p:spPr>
          <a:xfrm>
            <a:off x="1622425" y="6310313"/>
            <a:ext cx="2806700" cy="457200"/>
          </a:xfrm>
          <a:prstGeom prst="rect">
            <a:avLst/>
          </a:prstGeom>
          <a:solidFill>
            <a:schemeClr val="bg1"/>
          </a:solidFill>
          <a:ln w="9525">
            <a:noFill/>
          </a:ln>
        </p:spPr>
        <p:txBody>
          <a:bodyPr anchor="t" anchorCtr="0">
            <a:spAutoFit/>
          </a:bodyPr>
          <a:p>
            <a:r>
              <a:rPr lang="zh-CN" altLang="en-US" dirty="0">
                <a:latin typeface="Times New Roman" panose="02020603050405020304" pitchFamily="18" charset="0"/>
                <a:ea typeface="宋体" panose="02010600030101010101" pitchFamily="2" charset="-122"/>
              </a:rPr>
              <a:t>第一块集成电路</a:t>
            </a:r>
            <a:endParaRPr lang="zh-CN" altLang="en-US" dirty="0">
              <a:latin typeface="Times New Roman" panose="02020603050405020304" pitchFamily="18" charset="0"/>
              <a:ea typeface="宋体" panose="02010600030101010101" pitchFamily="2" charset="-122"/>
            </a:endParaRPr>
          </a:p>
        </p:txBody>
      </p:sp>
      <p:sp>
        <p:nvSpPr>
          <p:cNvPr id="9224" name="文本框 9223"/>
          <p:cNvSpPr txBox="1"/>
          <p:nvPr/>
        </p:nvSpPr>
        <p:spPr>
          <a:xfrm>
            <a:off x="5527675" y="6329363"/>
            <a:ext cx="2806700" cy="457200"/>
          </a:xfrm>
          <a:prstGeom prst="rect">
            <a:avLst/>
          </a:prstGeom>
          <a:solidFill>
            <a:schemeClr val="bg1"/>
          </a:solidFill>
          <a:ln w="9525">
            <a:noFill/>
          </a:ln>
        </p:spPr>
        <p:txBody>
          <a:bodyPr anchor="t" anchorCtr="0">
            <a:spAutoFit/>
          </a:bodyPr>
          <a:p>
            <a:r>
              <a:rPr lang="zh-CN" altLang="en-US" dirty="0">
                <a:latin typeface="Times New Roman" panose="02020603050405020304" pitchFamily="18" charset="0"/>
                <a:ea typeface="宋体" panose="02010600030101010101" pitchFamily="2" charset="-122"/>
              </a:rPr>
              <a:t>各种集成电路外形</a:t>
            </a:r>
            <a:endParaRPr lang="zh-CN" altLang="en-US" dirty="0">
              <a:latin typeface="Times New Roman" panose="02020603050405020304" pitchFamily="18" charset="0"/>
              <a:ea typeface="宋体" panose="02010600030101010101" pitchFamily="2" charset="-122"/>
            </a:endParaRPr>
          </a:p>
        </p:txBody>
      </p:sp>
      <p:sp>
        <p:nvSpPr>
          <p:cNvPr id="19463" name="Text Box 16"/>
          <p:cNvSpPr txBox="1"/>
          <p:nvPr/>
        </p:nvSpPr>
        <p:spPr>
          <a:xfrm>
            <a:off x="971550" y="44450"/>
            <a:ext cx="6913563" cy="700088"/>
          </a:xfrm>
          <a:prstGeom prst="rect">
            <a:avLst/>
          </a:prstGeom>
          <a:noFill/>
          <a:ln w="9525">
            <a:noFill/>
          </a:ln>
        </p:spPr>
        <p:txBody>
          <a:bodyPr anchor="t" anchorCtr="0">
            <a:spAutoFit/>
          </a:bodyPr>
          <a:p>
            <a:pPr>
              <a:lnSpc>
                <a:spcPct val="110000"/>
              </a:lnSpc>
              <a:spcBef>
                <a:spcPct val="10000"/>
              </a:spcBef>
              <a:buFont typeface="Wingdings" panose="05000000000000000000" pitchFamily="2" charset="2"/>
            </a:pPr>
            <a:r>
              <a:rPr lang="en-US" altLang="zh-CN" sz="3600" dirty="0">
                <a:solidFill>
                  <a:srgbClr val="0000FF"/>
                </a:solidFill>
                <a:latin typeface="Times New Roman" panose="02020603050405020304" pitchFamily="18" charset="0"/>
                <a:ea typeface="华文中宋" pitchFamily="2" charset="-122"/>
              </a:rPr>
              <a:t>0.1.1 </a:t>
            </a:r>
            <a:r>
              <a:rPr lang="zh-CN" altLang="en-US" sz="3600" dirty="0">
                <a:solidFill>
                  <a:srgbClr val="0000FF"/>
                </a:solidFill>
                <a:latin typeface="Times New Roman" panose="02020603050405020304" pitchFamily="18" charset="0"/>
                <a:ea typeface="华文中宋" pitchFamily="2" charset="-122"/>
              </a:rPr>
              <a:t>电子器件发展</a:t>
            </a:r>
            <a:endParaRPr lang="zh-CN" altLang="en-US" sz="3600" dirty="0">
              <a:solidFill>
                <a:srgbClr val="0000FF"/>
              </a:solidFill>
              <a:latin typeface="Times New Roman" panose="02020603050405020304" pitchFamily="18" charset="0"/>
              <a:ea typeface="华文中宋"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9220">
                                            <p:txEl>
                                              <p:charRg st="0" end="86"/>
                                            </p:txEl>
                                          </p:spTgt>
                                        </p:tgtEl>
                                        <p:attrNameLst>
                                          <p:attrName>style.visibility</p:attrName>
                                        </p:attrNameLst>
                                      </p:cBhvr>
                                      <p:to>
                                        <p:strVal val="visible"/>
                                      </p:to>
                                    </p:set>
                                    <p:animEffect transition="in" filter="blinds(horizontal)">
                                      <p:cBhvr>
                                        <p:cTn id="7" dur="500"/>
                                        <p:tgtEl>
                                          <p:spTgt spid="9220">
                                            <p:txEl>
                                              <p:charRg st="0" end="86"/>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9221"/>
                                        </p:tgtEl>
                                        <p:attrNameLst>
                                          <p:attrName>style.visibility</p:attrName>
                                        </p:attrNameLst>
                                      </p:cBhvr>
                                      <p:to>
                                        <p:strVal val="visible"/>
                                      </p:to>
                                    </p:set>
                                    <p:animEffect transition="in" filter="blinds(horizontal)">
                                      <p:cBhvr>
                                        <p:cTn id="12" dur="500"/>
                                        <p:tgtEl>
                                          <p:spTgt spid="9221"/>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9223"/>
                                        </p:tgtEl>
                                        <p:attrNameLst>
                                          <p:attrName>style.visibility</p:attrName>
                                        </p:attrNameLst>
                                      </p:cBhvr>
                                      <p:to>
                                        <p:strVal val="visible"/>
                                      </p:to>
                                    </p:set>
                                    <p:animEffect transition="in" filter="blinds(horizontal)">
                                      <p:cBhvr>
                                        <p:cTn id="15" dur="500"/>
                                        <p:tgtEl>
                                          <p:spTgt spid="9223"/>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9222"/>
                                        </p:tgtEl>
                                        <p:attrNameLst>
                                          <p:attrName>style.visibility</p:attrName>
                                        </p:attrNameLst>
                                      </p:cBhvr>
                                      <p:to>
                                        <p:strVal val="visible"/>
                                      </p:to>
                                    </p:set>
                                    <p:animEffect transition="in" filter="blinds(horizontal)">
                                      <p:cBhvr>
                                        <p:cTn id="20" dur="500"/>
                                        <p:tgtEl>
                                          <p:spTgt spid="9222"/>
                                        </p:tgtEl>
                                      </p:cBhvr>
                                    </p:animEffect>
                                  </p:childTnLst>
                                </p:cTn>
                              </p:par>
                              <p:par>
                                <p:cTn id="21" presetID="3" presetClass="entr" presetSubtype="10" fill="hold" grpId="0" nodeType="withEffect">
                                  <p:stCondLst>
                                    <p:cond delay="0"/>
                                  </p:stCondLst>
                                  <p:childTnLst>
                                    <p:set>
                                      <p:cBhvr>
                                        <p:cTn id="22" dur="1" fill="hold">
                                          <p:stCondLst>
                                            <p:cond delay="0"/>
                                          </p:stCondLst>
                                        </p:cTn>
                                        <p:tgtEl>
                                          <p:spTgt spid="9224"/>
                                        </p:tgtEl>
                                        <p:attrNameLst>
                                          <p:attrName>style.visibility</p:attrName>
                                        </p:attrNameLst>
                                      </p:cBhvr>
                                      <p:to>
                                        <p:strVal val="visible"/>
                                      </p:to>
                                    </p:set>
                                    <p:animEffect transition="in" filter="blinds(horizontal)">
                                      <p:cBhvr>
                                        <p:cTn id="23" dur="500"/>
                                        <p:tgtEl>
                                          <p:spTgt spid="92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23" grpId="0" bldLvl="0" animBg="1"/>
      <p:bldP spid="9224" grpId="0" bldLvl="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0481" name="矩形 3"/>
          <p:cNvSpPr/>
          <p:nvPr/>
        </p:nvSpPr>
        <p:spPr>
          <a:xfrm>
            <a:off x="1187450" y="1196975"/>
            <a:ext cx="7561263" cy="830263"/>
          </a:xfrm>
          <a:prstGeom prst="rect">
            <a:avLst/>
          </a:prstGeom>
          <a:noFill/>
          <a:ln w="9525">
            <a:noFill/>
          </a:ln>
        </p:spPr>
        <p:txBody>
          <a:bodyPr anchor="t" anchorCtr="0">
            <a:spAutoFit/>
          </a:bodyPr>
          <a:p>
            <a:pPr eaLnBrk="0" hangingPunct="0"/>
            <a:r>
              <a:rPr lang="zh-CN" altLang="en-US" dirty="0">
                <a:solidFill>
                  <a:schemeClr val="tx1"/>
                </a:solidFill>
                <a:latin typeface="Times New Roman" panose="02020603050405020304" pitchFamily="18" charset="0"/>
                <a:ea typeface="宋体" panose="02010600030101010101" pitchFamily="2" charset="-122"/>
              </a:rPr>
              <a:t>        电子器件与电阻器、电容器、电感器、变压器、开关等元件连接起来所组成的电路称为</a:t>
            </a:r>
            <a:r>
              <a:rPr lang="zh-CN" altLang="en-US" dirty="0">
                <a:latin typeface="Times New Roman" panose="02020603050405020304" pitchFamily="18" charset="0"/>
                <a:ea typeface="宋体" panose="02010600030101010101" pitchFamily="2" charset="-122"/>
              </a:rPr>
              <a:t>电子电路</a:t>
            </a:r>
            <a:r>
              <a:rPr lang="zh-CN" altLang="en-US" dirty="0">
                <a:solidFill>
                  <a:schemeClr val="tx1"/>
                </a:solidFill>
                <a:latin typeface="Times New Roman" panose="02020603050405020304" pitchFamily="18" charset="0"/>
                <a:ea typeface="宋体" panose="02010600030101010101" pitchFamily="2" charset="-122"/>
              </a:rPr>
              <a:t>。</a:t>
            </a:r>
            <a:endParaRPr lang="zh-CN" altLang="en-US" dirty="0">
              <a:latin typeface="Times New Roman" panose="02020603050405020304" pitchFamily="18" charset="0"/>
              <a:ea typeface="黑体" panose="02010609060101010101" pitchFamily="49" charset="-122"/>
            </a:endParaRPr>
          </a:p>
        </p:txBody>
      </p:sp>
      <p:pic>
        <p:nvPicPr>
          <p:cNvPr id="20482" name="图片 1"/>
          <p:cNvPicPr>
            <a:picLocks noChangeAspect="1"/>
          </p:cNvPicPr>
          <p:nvPr/>
        </p:nvPicPr>
        <p:blipFill>
          <a:blip r:embed="rId1"/>
          <a:stretch>
            <a:fillRect/>
          </a:stretch>
        </p:blipFill>
        <p:spPr>
          <a:xfrm>
            <a:off x="1619250" y="2493963"/>
            <a:ext cx="6519863" cy="3671887"/>
          </a:xfrm>
          <a:prstGeom prst="rect">
            <a:avLst/>
          </a:prstGeom>
          <a:noFill/>
          <a:ln w="9525">
            <a:noFill/>
          </a:ln>
        </p:spPr>
      </p:pic>
      <p:sp>
        <p:nvSpPr>
          <p:cNvPr id="20483" name="Text Box 16"/>
          <p:cNvSpPr txBox="1"/>
          <p:nvPr/>
        </p:nvSpPr>
        <p:spPr>
          <a:xfrm>
            <a:off x="971550" y="44450"/>
            <a:ext cx="6913563" cy="700088"/>
          </a:xfrm>
          <a:prstGeom prst="rect">
            <a:avLst/>
          </a:prstGeom>
          <a:noFill/>
          <a:ln w="9525">
            <a:noFill/>
          </a:ln>
        </p:spPr>
        <p:txBody>
          <a:bodyPr anchor="t" anchorCtr="0">
            <a:spAutoFit/>
          </a:bodyPr>
          <a:p>
            <a:pPr>
              <a:lnSpc>
                <a:spcPct val="110000"/>
              </a:lnSpc>
              <a:spcBef>
                <a:spcPct val="10000"/>
              </a:spcBef>
              <a:buFont typeface="Wingdings" panose="05000000000000000000" pitchFamily="2" charset="2"/>
            </a:pPr>
            <a:r>
              <a:rPr lang="en-US" altLang="zh-CN" sz="3600" dirty="0">
                <a:solidFill>
                  <a:srgbClr val="0000FF"/>
                </a:solidFill>
                <a:latin typeface="Times New Roman" panose="02020603050405020304" pitchFamily="18" charset="0"/>
                <a:ea typeface="华文中宋" pitchFamily="2" charset="-122"/>
              </a:rPr>
              <a:t>0.1.1 </a:t>
            </a:r>
            <a:r>
              <a:rPr lang="zh-CN" altLang="en-US" sz="3600" dirty="0">
                <a:solidFill>
                  <a:srgbClr val="0000FF"/>
                </a:solidFill>
                <a:latin typeface="Times New Roman" panose="02020603050405020304" pitchFamily="18" charset="0"/>
                <a:ea typeface="华文中宋" pitchFamily="2" charset="-122"/>
              </a:rPr>
              <a:t>电子电路概述</a:t>
            </a:r>
            <a:endParaRPr lang="en-US" altLang="zh-CN" sz="3600" dirty="0">
              <a:solidFill>
                <a:srgbClr val="0000FF"/>
              </a:solidFill>
              <a:latin typeface="Times New Roman" panose="02020603050405020304" pitchFamily="18" charset="0"/>
              <a:ea typeface="华文中宋" pitchFamily="2" charset="-122"/>
            </a:endParaRPr>
          </a:p>
        </p:txBody>
      </p:sp>
    </p:spTree>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2529" name="Text Box 3"/>
          <p:cNvSpPr txBox="1"/>
          <p:nvPr/>
        </p:nvSpPr>
        <p:spPr>
          <a:xfrm>
            <a:off x="1042988" y="730250"/>
            <a:ext cx="7850187" cy="1684338"/>
          </a:xfrm>
          <a:prstGeom prst="rect">
            <a:avLst/>
          </a:prstGeom>
          <a:noFill/>
          <a:ln w="9525">
            <a:noFill/>
          </a:ln>
        </p:spPr>
        <p:txBody>
          <a:bodyPr anchor="t" anchorCtr="0">
            <a:spAutoFit/>
          </a:bodyPr>
          <a:p>
            <a:pPr>
              <a:lnSpc>
                <a:spcPct val="150000"/>
              </a:lnSpc>
            </a:pPr>
            <a:r>
              <a:rPr lang="en-US" altLang="zh-CN" dirty="0">
                <a:solidFill>
                  <a:schemeClr val="tx1"/>
                </a:solidFill>
                <a:latin typeface="Times New Roman" panose="02020603050405020304" pitchFamily="18" charset="0"/>
                <a:ea typeface="宋体" panose="02010600030101010101" pitchFamily="2" charset="-122"/>
                <a:sym typeface="宋体" panose="02010600030101010101" pitchFamily="2" charset="-122"/>
              </a:rPr>
              <a:t>1. </a:t>
            </a:r>
            <a:r>
              <a:rPr lang="zh-CN" altLang="en-US" dirty="0">
                <a:solidFill>
                  <a:schemeClr val="tx1"/>
                </a:solidFill>
                <a:latin typeface="Times New Roman" panose="02020603050405020304" pitchFamily="18" charset="0"/>
                <a:ea typeface="宋体" panose="02010600030101010101" pitchFamily="2" charset="-122"/>
                <a:sym typeface="宋体" panose="02010600030101010101" pitchFamily="2" charset="-122"/>
              </a:rPr>
              <a:t>工业领域</a:t>
            </a:r>
            <a:endParaRPr lang="zh-CN" altLang="en-US" dirty="0">
              <a:solidFill>
                <a:schemeClr val="tx1"/>
              </a:solidFill>
              <a:latin typeface="Times New Roman" panose="02020603050405020304" pitchFamily="18" charset="0"/>
              <a:ea typeface="宋体" panose="02010600030101010101" pitchFamily="2" charset="-122"/>
              <a:sym typeface="宋体" panose="02010600030101010101" pitchFamily="2" charset="-122"/>
            </a:endParaRPr>
          </a:p>
          <a:p>
            <a:pPr>
              <a:lnSpc>
                <a:spcPct val="150000"/>
              </a:lnSpc>
            </a:pPr>
            <a:r>
              <a:rPr lang="zh-CN" altLang="en-US" dirty="0">
                <a:solidFill>
                  <a:schemeClr val="tx1"/>
                </a:solidFill>
                <a:latin typeface="Times New Roman" panose="02020603050405020304" pitchFamily="18" charset="0"/>
                <a:ea typeface="宋体" panose="02010600030101010101" pitchFamily="2" charset="-122"/>
                <a:sym typeface="宋体" panose="02010600030101010101" pitchFamily="2" charset="-122"/>
              </a:rPr>
              <a:t>        数控机床、线切割机、高频炉、产品分装、自动仓库等自动化生产线、自动控制装置、自动测试装置。</a:t>
            </a:r>
            <a:endParaRPr lang="zh-CN" altLang="en-US" dirty="0">
              <a:solidFill>
                <a:schemeClr val="tx1"/>
              </a:solidFill>
              <a:latin typeface="Times New Roman" panose="02020603050405020304" pitchFamily="18" charset="0"/>
              <a:ea typeface="宋体" panose="02010600030101010101" pitchFamily="2" charset="-122"/>
              <a:sym typeface="宋体" panose="02010600030101010101" pitchFamily="2" charset="-122"/>
            </a:endParaRPr>
          </a:p>
        </p:txBody>
      </p:sp>
      <p:sp>
        <p:nvSpPr>
          <p:cNvPr id="22530" name="Rectangle 6"/>
          <p:cNvSpPr/>
          <p:nvPr/>
        </p:nvSpPr>
        <p:spPr>
          <a:xfrm>
            <a:off x="933450" y="25400"/>
            <a:ext cx="7705725" cy="700088"/>
          </a:xfrm>
          <a:prstGeom prst="rect">
            <a:avLst/>
          </a:prstGeom>
          <a:noFill/>
          <a:ln w="12700">
            <a:noFill/>
          </a:ln>
        </p:spPr>
        <p:txBody>
          <a:bodyPr anchor="ctr" anchorCtr="0">
            <a:spAutoFit/>
          </a:bodyPr>
          <a:p>
            <a:pPr>
              <a:lnSpc>
                <a:spcPct val="110000"/>
              </a:lnSpc>
              <a:spcBef>
                <a:spcPct val="10000"/>
              </a:spcBef>
              <a:buSzTx/>
            </a:pPr>
            <a:r>
              <a:rPr lang="en-US" altLang="zh-CN" sz="3600" dirty="0">
                <a:solidFill>
                  <a:srgbClr val="0000FF"/>
                </a:solidFill>
                <a:latin typeface="Times New Roman" panose="02020603050405020304" pitchFamily="18" charset="0"/>
                <a:ea typeface="华文中宋" pitchFamily="2" charset="-122"/>
              </a:rPr>
              <a:t>0.1.2 电子技术的应用</a:t>
            </a:r>
            <a:endParaRPr lang="en-US" altLang="zh-CN" sz="3600" dirty="0">
              <a:solidFill>
                <a:srgbClr val="0000FF"/>
              </a:solidFill>
              <a:latin typeface="Times New Roman" panose="02020603050405020304" pitchFamily="18" charset="0"/>
              <a:ea typeface="华文中宋" pitchFamily="2" charset="-122"/>
            </a:endParaRPr>
          </a:p>
        </p:txBody>
      </p:sp>
      <p:sp>
        <p:nvSpPr>
          <p:cNvPr id="13321" name="Text Box 9"/>
          <p:cNvSpPr txBox="1"/>
          <p:nvPr/>
        </p:nvSpPr>
        <p:spPr>
          <a:xfrm>
            <a:off x="2178050" y="5551488"/>
            <a:ext cx="1800225" cy="369887"/>
          </a:xfrm>
          <a:prstGeom prst="rect">
            <a:avLst/>
          </a:prstGeom>
          <a:noFill/>
          <a:ln w="9525">
            <a:noFill/>
          </a:ln>
        </p:spPr>
        <p:txBody>
          <a:bodyPr anchor="t" anchorCtr="0">
            <a:spAutoFit/>
          </a:bodyPr>
          <a:p>
            <a:pPr algn="ctr"/>
            <a:r>
              <a:rPr lang="zh-CN" altLang="en-US" sz="1800" dirty="0">
                <a:latin typeface="Times New Roman" panose="02020603050405020304" pitchFamily="18" charset="0"/>
                <a:ea typeface="宋体" panose="02010600030101010101" pitchFamily="2" charset="-122"/>
              </a:rPr>
              <a:t>抓举机器人</a:t>
            </a:r>
            <a:endParaRPr lang="zh-CN" altLang="en-US" sz="1800" dirty="0">
              <a:latin typeface="Times New Roman" panose="02020603050405020304" pitchFamily="18" charset="0"/>
              <a:ea typeface="宋体" panose="02010600030101010101" pitchFamily="2" charset="-122"/>
            </a:endParaRPr>
          </a:p>
        </p:txBody>
      </p:sp>
      <p:sp>
        <p:nvSpPr>
          <p:cNvPr id="13322" name="Text Box 10"/>
          <p:cNvSpPr txBox="1"/>
          <p:nvPr/>
        </p:nvSpPr>
        <p:spPr>
          <a:xfrm>
            <a:off x="6010275" y="5551488"/>
            <a:ext cx="2152650" cy="369887"/>
          </a:xfrm>
          <a:prstGeom prst="rect">
            <a:avLst/>
          </a:prstGeom>
          <a:noFill/>
          <a:ln w="9525">
            <a:noFill/>
          </a:ln>
        </p:spPr>
        <p:txBody>
          <a:bodyPr anchor="t" anchorCtr="0">
            <a:spAutoFit/>
          </a:bodyPr>
          <a:p>
            <a:pPr algn="ctr"/>
            <a:r>
              <a:rPr lang="zh-CN" altLang="en-US" sz="1800" dirty="0">
                <a:latin typeface="Times New Roman" panose="02020603050405020304" pitchFamily="18" charset="0"/>
                <a:ea typeface="宋体" panose="02010600030101010101" pitchFamily="2" charset="-122"/>
              </a:rPr>
              <a:t>检测机器人</a:t>
            </a:r>
            <a:endParaRPr lang="zh-CN" altLang="en-US" sz="1800" dirty="0">
              <a:latin typeface="Times New Roman" panose="02020603050405020304" pitchFamily="18" charset="0"/>
              <a:ea typeface="宋体" panose="02010600030101010101" pitchFamily="2" charset="-122"/>
            </a:endParaRPr>
          </a:p>
        </p:txBody>
      </p:sp>
      <p:pic>
        <p:nvPicPr>
          <p:cNvPr id="22533" name="图片 4"/>
          <p:cNvPicPr>
            <a:picLocks noChangeAspect="1"/>
          </p:cNvPicPr>
          <p:nvPr/>
        </p:nvPicPr>
        <p:blipFill>
          <a:blip r:embed="rId1"/>
          <a:stretch>
            <a:fillRect/>
          </a:stretch>
        </p:blipFill>
        <p:spPr>
          <a:xfrm>
            <a:off x="5216525" y="2928938"/>
            <a:ext cx="2978150" cy="2576512"/>
          </a:xfrm>
          <a:prstGeom prst="rect">
            <a:avLst/>
          </a:prstGeom>
          <a:noFill/>
          <a:ln w="9525">
            <a:noFill/>
          </a:ln>
        </p:spPr>
      </p:pic>
      <p:pic>
        <p:nvPicPr>
          <p:cNvPr id="22534" name="图片 5"/>
          <p:cNvPicPr>
            <a:picLocks noChangeAspect="1"/>
          </p:cNvPicPr>
          <p:nvPr/>
        </p:nvPicPr>
        <p:blipFill>
          <a:blip r:embed="rId2"/>
          <a:stretch>
            <a:fillRect/>
          </a:stretch>
        </p:blipFill>
        <p:spPr>
          <a:xfrm>
            <a:off x="1481138" y="2928938"/>
            <a:ext cx="2901950" cy="2576512"/>
          </a:xfrm>
          <a:prstGeom prst="rect">
            <a:avLst/>
          </a:prstGeom>
          <a:noFill/>
          <a:ln w="9525">
            <a:noFill/>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ntr" presetSubtype="16" fill="hold" grpId="0" nodeType="withEffect">
                                  <p:stCondLst>
                                    <p:cond delay="0"/>
                                  </p:stCondLst>
                                  <p:childTnLst>
                                    <p:set>
                                      <p:cBhvr>
                                        <p:cTn id="6" dur="1" fill="hold">
                                          <p:stCondLst>
                                            <p:cond delay="0"/>
                                          </p:stCondLst>
                                        </p:cTn>
                                        <p:tgtEl>
                                          <p:spTgt spid="13321"/>
                                        </p:tgtEl>
                                        <p:attrNameLst>
                                          <p:attrName>style.visibility</p:attrName>
                                        </p:attrNameLst>
                                      </p:cBhvr>
                                      <p:to>
                                        <p:strVal val="visible"/>
                                      </p:to>
                                    </p:set>
                                    <p:animEffect transition="in" filter="diamond(in)">
                                      <p:cBhvr>
                                        <p:cTn id="7" dur="500"/>
                                        <p:tgtEl>
                                          <p:spTgt spid="13321"/>
                                        </p:tgtEl>
                                      </p:cBhvr>
                                    </p:animEffect>
                                  </p:childTnLst>
                                </p:cTn>
                              </p:par>
                              <p:par>
                                <p:cTn id="8" presetID="8" presetClass="entr" presetSubtype="16" fill="hold" grpId="0" nodeType="withEffect">
                                  <p:stCondLst>
                                    <p:cond delay="0"/>
                                  </p:stCondLst>
                                  <p:childTnLst>
                                    <p:set>
                                      <p:cBhvr>
                                        <p:cTn id="9" dur="1" fill="hold">
                                          <p:stCondLst>
                                            <p:cond delay="0"/>
                                          </p:stCondLst>
                                        </p:cTn>
                                        <p:tgtEl>
                                          <p:spTgt spid="13322"/>
                                        </p:tgtEl>
                                        <p:attrNameLst>
                                          <p:attrName>style.visibility</p:attrName>
                                        </p:attrNameLst>
                                      </p:cBhvr>
                                      <p:to>
                                        <p:strVal val="visible"/>
                                      </p:to>
                                    </p:set>
                                    <p:animEffect transition="in" filter="diamond(in)">
                                      <p:cBhvr>
                                        <p:cTn id="10" dur="500"/>
                                        <p:tgtEl>
                                          <p:spTgt spid="133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21" grpId="0"/>
      <p:bldP spid="1332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4577" name="Text Box 5"/>
          <p:cNvSpPr txBox="1"/>
          <p:nvPr/>
        </p:nvSpPr>
        <p:spPr>
          <a:xfrm>
            <a:off x="1042988" y="844550"/>
            <a:ext cx="7850187" cy="576263"/>
          </a:xfrm>
          <a:prstGeom prst="rect">
            <a:avLst/>
          </a:prstGeom>
          <a:noFill/>
          <a:ln w="9525">
            <a:noFill/>
          </a:ln>
        </p:spPr>
        <p:txBody>
          <a:bodyPr anchor="t" anchorCtr="0">
            <a:spAutoFit/>
          </a:bodyPr>
          <a:p>
            <a:pPr>
              <a:lnSpc>
                <a:spcPct val="150000"/>
              </a:lnSpc>
            </a:pPr>
            <a:r>
              <a:rPr lang="en-US" altLang="zh-CN" dirty="0">
                <a:solidFill>
                  <a:schemeClr val="tx1"/>
                </a:solidFill>
                <a:latin typeface="Times New Roman" panose="02020603050405020304" pitchFamily="18" charset="0"/>
                <a:ea typeface="宋体" panose="02010600030101010101" pitchFamily="2" charset="-122"/>
                <a:sym typeface="宋体" panose="02010600030101010101" pitchFamily="2" charset="-122"/>
              </a:rPr>
              <a:t>2. </a:t>
            </a:r>
            <a:r>
              <a:rPr lang="zh-CN" altLang="en-US" dirty="0">
                <a:solidFill>
                  <a:schemeClr val="tx1"/>
                </a:solidFill>
                <a:latin typeface="Times New Roman" panose="02020603050405020304" pitchFamily="18" charset="0"/>
                <a:ea typeface="宋体" panose="02010600030101010101" pitchFamily="2" charset="-122"/>
                <a:sym typeface="宋体" panose="02010600030101010101" pitchFamily="2" charset="-122"/>
              </a:rPr>
              <a:t>农业领域</a:t>
            </a:r>
            <a:endParaRPr lang="zh-CN" altLang="en-US" dirty="0">
              <a:solidFill>
                <a:schemeClr val="tx1"/>
              </a:solidFill>
              <a:latin typeface="Times New Roman" panose="02020603050405020304" pitchFamily="18" charset="0"/>
              <a:ea typeface="宋体" panose="02010600030101010101" pitchFamily="2" charset="-122"/>
              <a:sym typeface="宋体" panose="02010600030101010101" pitchFamily="2" charset="-122"/>
            </a:endParaRPr>
          </a:p>
        </p:txBody>
      </p:sp>
      <p:pic>
        <p:nvPicPr>
          <p:cNvPr id="2" name="图片 1"/>
          <p:cNvPicPr>
            <a:picLocks noChangeAspect="1"/>
          </p:cNvPicPr>
          <p:nvPr/>
        </p:nvPicPr>
        <p:blipFill>
          <a:blip r:embed="rId1"/>
          <a:stretch>
            <a:fillRect/>
          </a:stretch>
        </p:blipFill>
        <p:spPr>
          <a:xfrm>
            <a:off x="971588" y="4454228"/>
            <a:ext cx="2439238" cy="1666081"/>
          </a:xfrm>
          <a:prstGeom prst="ellipse">
            <a:avLst/>
          </a:prstGeom>
          <a:ln w="1905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24579" name="图片 2"/>
          <p:cNvPicPr>
            <a:picLocks noChangeAspect="1"/>
          </p:cNvPicPr>
          <p:nvPr/>
        </p:nvPicPr>
        <p:blipFill>
          <a:blip r:embed="rId2"/>
          <a:srcRect t="14354" r="861" b="8414"/>
          <a:stretch>
            <a:fillRect/>
          </a:stretch>
        </p:blipFill>
        <p:spPr>
          <a:xfrm>
            <a:off x="2162175" y="1533525"/>
            <a:ext cx="5545138" cy="2747963"/>
          </a:xfrm>
          <a:prstGeom prst="rect">
            <a:avLst/>
          </a:prstGeom>
          <a:noFill/>
          <a:ln w="9525">
            <a:noFill/>
          </a:ln>
        </p:spPr>
      </p:pic>
      <p:pic>
        <p:nvPicPr>
          <p:cNvPr id="7" name="图片 6"/>
          <p:cNvPicPr>
            <a:picLocks noChangeAspect="1"/>
          </p:cNvPicPr>
          <p:nvPr/>
        </p:nvPicPr>
        <p:blipFill rotWithShape="1">
          <a:blip r:embed="rId3"/>
          <a:srcRect l="7829"/>
          <a:stretch>
            <a:fillRect/>
          </a:stretch>
        </p:blipFill>
        <p:spPr>
          <a:xfrm>
            <a:off x="6471980" y="4464961"/>
            <a:ext cx="2543169" cy="1666081"/>
          </a:xfrm>
          <a:prstGeom prst="ellipse">
            <a:avLst/>
          </a:prstGeom>
          <a:ln w="1905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24581" name="Text Box 6"/>
          <p:cNvSpPr txBox="1"/>
          <p:nvPr/>
        </p:nvSpPr>
        <p:spPr>
          <a:xfrm>
            <a:off x="3992563" y="6303963"/>
            <a:ext cx="2305050" cy="368300"/>
          </a:xfrm>
          <a:prstGeom prst="rect">
            <a:avLst/>
          </a:prstGeom>
          <a:noFill/>
          <a:ln w="9525">
            <a:noFill/>
          </a:ln>
        </p:spPr>
        <p:txBody>
          <a:bodyPr anchor="t" anchorCtr="0">
            <a:spAutoFit/>
          </a:bodyPr>
          <a:p>
            <a:r>
              <a:rPr lang="zh-CN" altLang="en-US" sz="1800" dirty="0">
                <a:latin typeface="宋体" panose="02010600030101010101" pitchFamily="2" charset="-122"/>
                <a:ea typeface="宋体" panose="02010600030101010101" pitchFamily="2" charset="-122"/>
              </a:rPr>
              <a:t>   农业物联网</a:t>
            </a:r>
            <a:endParaRPr lang="zh-CN" altLang="en-US" sz="1800" b="0" dirty="0">
              <a:solidFill>
                <a:schemeClr val="tx1"/>
              </a:solidFill>
              <a:latin typeface="Times New Roman" panose="02020603050405020304" pitchFamily="18" charset="0"/>
              <a:ea typeface="宋体" panose="02010600030101010101" pitchFamily="2" charset="-122"/>
            </a:endParaRPr>
          </a:p>
        </p:txBody>
      </p:sp>
      <p:pic>
        <p:nvPicPr>
          <p:cNvPr id="9" name="图片 8"/>
          <p:cNvPicPr>
            <a:picLocks noChangeAspect="1"/>
          </p:cNvPicPr>
          <p:nvPr/>
        </p:nvPicPr>
        <p:blipFill rotWithShape="1">
          <a:blip r:embed="rId4" cstate="print"/>
          <a:srcRect l="21263" t="9445" r="1174" b="14992"/>
          <a:stretch>
            <a:fillRect/>
          </a:stretch>
        </p:blipFill>
        <p:spPr>
          <a:xfrm>
            <a:off x="3638278" y="4464961"/>
            <a:ext cx="2659605" cy="1655347"/>
          </a:xfrm>
          <a:prstGeom prst="ellipse">
            <a:avLst/>
          </a:prstGeom>
          <a:ln w="127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24583" name="Rectangle 6"/>
          <p:cNvSpPr/>
          <p:nvPr/>
        </p:nvSpPr>
        <p:spPr>
          <a:xfrm>
            <a:off x="933450" y="25400"/>
            <a:ext cx="7705725" cy="700088"/>
          </a:xfrm>
          <a:prstGeom prst="rect">
            <a:avLst/>
          </a:prstGeom>
          <a:noFill/>
          <a:ln w="12700">
            <a:noFill/>
          </a:ln>
        </p:spPr>
        <p:txBody>
          <a:bodyPr anchor="ctr" anchorCtr="0">
            <a:spAutoFit/>
          </a:bodyPr>
          <a:p>
            <a:pPr>
              <a:lnSpc>
                <a:spcPct val="110000"/>
              </a:lnSpc>
              <a:spcBef>
                <a:spcPct val="10000"/>
              </a:spcBef>
              <a:buSzTx/>
              <a:buFont typeface="Wingdings" panose="05000000000000000000" pitchFamily="2" charset="2"/>
            </a:pPr>
            <a:r>
              <a:rPr lang="en-US" altLang="zh-CN" sz="3600" dirty="0">
                <a:solidFill>
                  <a:srgbClr val="0000FF"/>
                </a:solidFill>
                <a:latin typeface="Times New Roman" panose="02020603050405020304" pitchFamily="18" charset="0"/>
                <a:ea typeface="华文中宋" pitchFamily="2" charset="-122"/>
              </a:rPr>
              <a:t>0.1.2 电子技术的应用</a:t>
            </a:r>
            <a:endParaRPr lang="en-US" altLang="zh-CN" sz="3600" dirty="0">
              <a:solidFill>
                <a:srgbClr val="0000FF"/>
              </a:solidFill>
              <a:latin typeface="Times New Roman" panose="02020603050405020304" pitchFamily="18" charset="0"/>
              <a:ea typeface="华文中宋" pitchFamily="2" charset="-122"/>
            </a:endParaRPr>
          </a:p>
        </p:txBody>
      </p:sp>
    </p:spTree>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6625" name="Text Box 4"/>
          <p:cNvSpPr txBox="1"/>
          <p:nvPr/>
        </p:nvSpPr>
        <p:spPr>
          <a:xfrm>
            <a:off x="1835150" y="3429000"/>
            <a:ext cx="2376488" cy="369888"/>
          </a:xfrm>
          <a:prstGeom prst="rect">
            <a:avLst/>
          </a:prstGeom>
          <a:solidFill>
            <a:schemeClr val="bg1"/>
          </a:solidFill>
          <a:ln w="9525">
            <a:noFill/>
          </a:ln>
        </p:spPr>
        <p:txBody>
          <a:bodyPr anchor="t" anchorCtr="0">
            <a:spAutoFit/>
          </a:bodyPr>
          <a:p>
            <a:pPr algn="ctr"/>
            <a:r>
              <a:rPr lang="zh-CN" altLang="en-US" sz="1800" dirty="0">
                <a:latin typeface="宋体" panose="02010600030101010101" pitchFamily="2" charset="-122"/>
                <a:ea typeface="宋体" panose="02010600030101010101" pitchFamily="2" charset="-122"/>
              </a:rPr>
              <a:t>高速铁路列车</a:t>
            </a:r>
            <a:endParaRPr lang="zh-CN" altLang="en-US" sz="1800" dirty="0">
              <a:latin typeface="宋体" panose="02010600030101010101" pitchFamily="2" charset="-122"/>
              <a:ea typeface="宋体" panose="02010600030101010101" pitchFamily="2" charset="-122"/>
            </a:endParaRPr>
          </a:p>
        </p:txBody>
      </p:sp>
      <p:sp>
        <p:nvSpPr>
          <p:cNvPr id="26626" name="Text Box 5"/>
          <p:cNvSpPr txBox="1"/>
          <p:nvPr/>
        </p:nvSpPr>
        <p:spPr>
          <a:xfrm>
            <a:off x="1042988" y="657225"/>
            <a:ext cx="7850187" cy="646113"/>
          </a:xfrm>
          <a:prstGeom prst="rect">
            <a:avLst/>
          </a:prstGeom>
          <a:noFill/>
          <a:ln w="9525">
            <a:noFill/>
          </a:ln>
        </p:spPr>
        <p:txBody>
          <a:bodyPr anchor="t" anchorCtr="0">
            <a:spAutoFit/>
          </a:bodyPr>
          <a:p>
            <a:pPr>
              <a:lnSpc>
                <a:spcPct val="150000"/>
              </a:lnSpc>
            </a:pPr>
            <a:r>
              <a:rPr lang="en-US" altLang="zh-CN" dirty="0">
                <a:solidFill>
                  <a:schemeClr val="tx1"/>
                </a:solidFill>
                <a:latin typeface="Times New Roman" panose="02020603050405020304" pitchFamily="18" charset="0"/>
                <a:ea typeface="宋体" panose="02010600030101010101" pitchFamily="2" charset="-122"/>
                <a:sym typeface="宋体" panose="02010600030101010101" pitchFamily="2" charset="-122"/>
              </a:rPr>
              <a:t>3. </a:t>
            </a:r>
            <a:r>
              <a:rPr lang="zh-CN" altLang="en-US" dirty="0">
                <a:solidFill>
                  <a:schemeClr val="tx1"/>
                </a:solidFill>
                <a:latin typeface="Times New Roman" panose="02020603050405020304" pitchFamily="18" charset="0"/>
                <a:ea typeface="宋体" panose="02010600030101010101" pitchFamily="2" charset="-122"/>
                <a:sym typeface="宋体" panose="02010600030101010101" pitchFamily="2" charset="-122"/>
              </a:rPr>
              <a:t>交通运输领域 </a:t>
            </a:r>
            <a:endParaRPr lang="zh-CN" altLang="en-US" dirty="0">
              <a:solidFill>
                <a:schemeClr val="tx1"/>
              </a:solidFill>
              <a:latin typeface="Times New Roman" panose="02020603050405020304" pitchFamily="18" charset="0"/>
              <a:ea typeface="宋体" panose="02010600030101010101" pitchFamily="2" charset="-122"/>
              <a:sym typeface="宋体" panose="02010600030101010101" pitchFamily="2" charset="-122"/>
            </a:endParaRPr>
          </a:p>
        </p:txBody>
      </p:sp>
      <p:sp>
        <p:nvSpPr>
          <p:cNvPr id="26627" name="Text Box 7"/>
          <p:cNvSpPr txBox="1"/>
          <p:nvPr/>
        </p:nvSpPr>
        <p:spPr>
          <a:xfrm>
            <a:off x="2209800" y="6272213"/>
            <a:ext cx="1584325" cy="369887"/>
          </a:xfrm>
          <a:prstGeom prst="rect">
            <a:avLst/>
          </a:prstGeom>
          <a:solidFill>
            <a:schemeClr val="bg1"/>
          </a:solidFill>
          <a:ln w="9525">
            <a:noFill/>
          </a:ln>
        </p:spPr>
        <p:txBody>
          <a:bodyPr anchor="t" anchorCtr="0">
            <a:spAutoFit/>
          </a:bodyPr>
          <a:p>
            <a:pPr algn="ctr"/>
            <a:r>
              <a:rPr lang="zh-CN" altLang="en-US" sz="1800" dirty="0">
                <a:latin typeface="宋体" panose="02010600030101010101" pitchFamily="2" charset="-122"/>
                <a:ea typeface="宋体" panose="02010600030101010101" pitchFamily="2" charset="-122"/>
              </a:rPr>
              <a:t>自动驾驶</a:t>
            </a:r>
            <a:endParaRPr lang="en-US" altLang="zh-CN" sz="1800" dirty="0">
              <a:latin typeface="宋体" panose="02010600030101010101" pitchFamily="2" charset="-122"/>
              <a:ea typeface="宋体" panose="02010600030101010101" pitchFamily="2" charset="-122"/>
            </a:endParaRPr>
          </a:p>
        </p:txBody>
      </p:sp>
      <p:sp>
        <p:nvSpPr>
          <p:cNvPr id="26628" name="Text Box 9"/>
          <p:cNvSpPr txBox="1"/>
          <p:nvPr/>
        </p:nvSpPr>
        <p:spPr>
          <a:xfrm>
            <a:off x="5878513" y="6272213"/>
            <a:ext cx="1946275" cy="369887"/>
          </a:xfrm>
          <a:prstGeom prst="rect">
            <a:avLst/>
          </a:prstGeom>
          <a:solidFill>
            <a:schemeClr val="bg1"/>
          </a:solidFill>
          <a:ln w="9525">
            <a:noFill/>
          </a:ln>
        </p:spPr>
        <p:txBody>
          <a:bodyPr anchor="t" anchorCtr="0">
            <a:spAutoFit/>
          </a:bodyPr>
          <a:p>
            <a:pPr algn="ctr"/>
            <a:r>
              <a:rPr lang="zh-CN" altLang="en-US" sz="1800" dirty="0">
                <a:latin typeface="宋体" panose="02010600030101010101" pitchFamily="2" charset="-122"/>
                <a:ea typeface="宋体" panose="02010600030101010101" pitchFamily="2" charset="-122"/>
              </a:rPr>
              <a:t>快递无人机</a:t>
            </a:r>
            <a:endParaRPr lang="en-US" altLang="zh-CN" sz="1800" dirty="0">
              <a:latin typeface="宋体" panose="02010600030101010101" pitchFamily="2" charset="-122"/>
              <a:ea typeface="宋体" panose="02010600030101010101" pitchFamily="2" charset="-122"/>
            </a:endParaRPr>
          </a:p>
        </p:txBody>
      </p:sp>
      <p:sp>
        <p:nvSpPr>
          <p:cNvPr id="26629" name="Text Box 11"/>
          <p:cNvSpPr txBox="1"/>
          <p:nvPr/>
        </p:nvSpPr>
        <p:spPr>
          <a:xfrm>
            <a:off x="4984750" y="3433763"/>
            <a:ext cx="3673475" cy="369887"/>
          </a:xfrm>
          <a:prstGeom prst="rect">
            <a:avLst/>
          </a:prstGeom>
          <a:solidFill>
            <a:schemeClr val="bg1"/>
          </a:solidFill>
          <a:ln w="9525">
            <a:noFill/>
          </a:ln>
        </p:spPr>
        <p:txBody>
          <a:bodyPr anchor="t" anchorCtr="0">
            <a:spAutoFit/>
          </a:bodyPr>
          <a:p>
            <a:pPr algn="ctr"/>
            <a:r>
              <a:rPr lang="zh-CN" altLang="en-US" sz="1800" dirty="0">
                <a:latin typeface="宋体" panose="02010600030101010101" pitchFamily="2" charset="-122"/>
                <a:ea typeface="宋体" panose="02010600030101010101" pitchFamily="2" charset="-122"/>
              </a:rPr>
              <a:t>新能源汽车</a:t>
            </a:r>
            <a:endParaRPr lang="zh-CN" altLang="en-US" sz="1800" dirty="0">
              <a:latin typeface="宋体" panose="02010600030101010101" pitchFamily="2" charset="-122"/>
              <a:ea typeface="宋体" panose="02010600030101010101" pitchFamily="2" charset="-122"/>
            </a:endParaRPr>
          </a:p>
        </p:txBody>
      </p:sp>
      <p:pic>
        <p:nvPicPr>
          <p:cNvPr id="26630" name="图片 1"/>
          <p:cNvPicPr>
            <a:picLocks noChangeAspect="1"/>
          </p:cNvPicPr>
          <p:nvPr/>
        </p:nvPicPr>
        <p:blipFill>
          <a:blip r:embed="rId1"/>
          <a:srcRect t="4227" r="6354"/>
          <a:stretch>
            <a:fillRect/>
          </a:stretch>
        </p:blipFill>
        <p:spPr>
          <a:xfrm>
            <a:off x="1487488" y="1312863"/>
            <a:ext cx="3071812" cy="2041525"/>
          </a:xfrm>
          <a:prstGeom prst="rect">
            <a:avLst/>
          </a:prstGeom>
          <a:noFill/>
          <a:ln w="9525" cap="flat" cmpd="sng">
            <a:solidFill>
              <a:schemeClr val="bg1"/>
            </a:solidFill>
            <a:prstDash val="solid"/>
            <a:miter/>
            <a:headEnd type="none" w="med" len="med"/>
            <a:tailEnd type="none" w="med" len="med"/>
          </a:ln>
        </p:spPr>
      </p:pic>
      <p:pic>
        <p:nvPicPr>
          <p:cNvPr id="26631" name="图片 5"/>
          <p:cNvPicPr>
            <a:picLocks noChangeAspect="1"/>
          </p:cNvPicPr>
          <p:nvPr/>
        </p:nvPicPr>
        <p:blipFill>
          <a:blip r:embed="rId2"/>
          <a:srcRect b="8015"/>
          <a:stretch>
            <a:fillRect/>
          </a:stretch>
        </p:blipFill>
        <p:spPr>
          <a:xfrm>
            <a:off x="1489075" y="4206875"/>
            <a:ext cx="3070225" cy="2022475"/>
          </a:xfrm>
          <a:prstGeom prst="rect">
            <a:avLst/>
          </a:prstGeom>
          <a:noFill/>
          <a:ln w="9525">
            <a:noFill/>
          </a:ln>
        </p:spPr>
      </p:pic>
      <p:pic>
        <p:nvPicPr>
          <p:cNvPr id="26632" name="图片 1"/>
          <p:cNvPicPr>
            <a:picLocks noChangeAspect="1"/>
          </p:cNvPicPr>
          <p:nvPr/>
        </p:nvPicPr>
        <p:blipFill>
          <a:blip r:embed="rId3"/>
          <a:srcRect l="4480"/>
          <a:stretch>
            <a:fillRect/>
          </a:stretch>
        </p:blipFill>
        <p:spPr>
          <a:xfrm>
            <a:off x="5292725" y="1433513"/>
            <a:ext cx="3070225" cy="1920875"/>
          </a:xfrm>
          <a:prstGeom prst="rect">
            <a:avLst/>
          </a:prstGeom>
          <a:noFill/>
          <a:ln w="9525">
            <a:noFill/>
          </a:ln>
        </p:spPr>
      </p:pic>
      <p:pic>
        <p:nvPicPr>
          <p:cNvPr id="26633" name="图片 2"/>
          <p:cNvPicPr>
            <a:picLocks noChangeAspect="1"/>
          </p:cNvPicPr>
          <p:nvPr/>
        </p:nvPicPr>
        <p:blipFill>
          <a:blip r:embed="rId4"/>
          <a:srcRect l="6110" r="10164"/>
          <a:stretch>
            <a:fillRect/>
          </a:stretch>
        </p:blipFill>
        <p:spPr>
          <a:xfrm>
            <a:off x="5267325" y="4184650"/>
            <a:ext cx="3095625" cy="2065338"/>
          </a:xfrm>
          <a:prstGeom prst="rect">
            <a:avLst/>
          </a:prstGeom>
          <a:noFill/>
          <a:ln w="9525">
            <a:noFill/>
          </a:ln>
        </p:spPr>
      </p:pic>
      <p:sp>
        <p:nvSpPr>
          <p:cNvPr id="26634" name="Rectangle 6"/>
          <p:cNvSpPr/>
          <p:nvPr/>
        </p:nvSpPr>
        <p:spPr>
          <a:xfrm>
            <a:off x="933450" y="25400"/>
            <a:ext cx="7705725" cy="700088"/>
          </a:xfrm>
          <a:prstGeom prst="rect">
            <a:avLst/>
          </a:prstGeom>
          <a:noFill/>
          <a:ln w="12700">
            <a:noFill/>
          </a:ln>
        </p:spPr>
        <p:txBody>
          <a:bodyPr anchor="ctr" anchorCtr="0">
            <a:spAutoFit/>
          </a:bodyPr>
          <a:p>
            <a:pPr>
              <a:lnSpc>
                <a:spcPct val="110000"/>
              </a:lnSpc>
              <a:spcBef>
                <a:spcPct val="10000"/>
              </a:spcBef>
              <a:buSzTx/>
              <a:buFont typeface="Wingdings" panose="05000000000000000000" pitchFamily="2" charset="2"/>
            </a:pPr>
            <a:r>
              <a:rPr lang="en-US" altLang="zh-CN" sz="3600" dirty="0">
                <a:solidFill>
                  <a:srgbClr val="0000FF"/>
                </a:solidFill>
                <a:latin typeface="Times New Roman" panose="02020603050405020304" pitchFamily="18" charset="0"/>
                <a:ea typeface="华文中宋" pitchFamily="2" charset="-122"/>
              </a:rPr>
              <a:t>0.1.2 电子技术的应用</a:t>
            </a:r>
            <a:endParaRPr lang="en-US" altLang="zh-CN" sz="3600" dirty="0">
              <a:solidFill>
                <a:srgbClr val="0000FF"/>
              </a:solidFill>
              <a:latin typeface="Times New Roman" panose="02020603050405020304" pitchFamily="18" charset="0"/>
              <a:ea typeface="华文中宋" pitchFamily="2" charset="-122"/>
            </a:endParaRPr>
          </a:p>
        </p:txBody>
      </p:sp>
    </p:spTree>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8673" name="Text Box 3"/>
          <p:cNvSpPr txBox="1"/>
          <p:nvPr/>
        </p:nvSpPr>
        <p:spPr>
          <a:xfrm>
            <a:off x="5808663" y="6308725"/>
            <a:ext cx="2159000" cy="369888"/>
          </a:xfrm>
          <a:prstGeom prst="rect">
            <a:avLst/>
          </a:prstGeom>
          <a:solidFill>
            <a:schemeClr val="bg1"/>
          </a:solidFill>
          <a:ln w="9525">
            <a:noFill/>
          </a:ln>
        </p:spPr>
        <p:txBody>
          <a:bodyPr anchor="t" anchorCtr="0">
            <a:spAutoFit/>
          </a:bodyPr>
          <a:p>
            <a:pPr algn="ctr"/>
            <a:r>
              <a:rPr lang="zh-CN" altLang="en-US" sz="1800" dirty="0">
                <a:latin typeface="宋体" panose="02010600030101010101" pitchFamily="2" charset="-122"/>
                <a:ea typeface="宋体" panose="02010600030101010101" pitchFamily="2" charset="-122"/>
              </a:rPr>
              <a:t> 手术机器人</a:t>
            </a:r>
            <a:endParaRPr lang="zh-CN" altLang="en-US" sz="1800" b="0" dirty="0">
              <a:solidFill>
                <a:schemeClr val="tx1"/>
              </a:solidFill>
              <a:latin typeface="Times New Roman" panose="02020603050405020304" pitchFamily="18" charset="0"/>
              <a:ea typeface="宋体" panose="02010600030101010101" pitchFamily="2" charset="-122"/>
            </a:endParaRPr>
          </a:p>
        </p:txBody>
      </p:sp>
      <p:sp>
        <p:nvSpPr>
          <p:cNvPr id="28674" name="Text Box 5"/>
          <p:cNvSpPr txBox="1"/>
          <p:nvPr/>
        </p:nvSpPr>
        <p:spPr>
          <a:xfrm>
            <a:off x="1042988" y="657225"/>
            <a:ext cx="7850187" cy="646113"/>
          </a:xfrm>
          <a:prstGeom prst="rect">
            <a:avLst/>
          </a:prstGeom>
          <a:noFill/>
          <a:ln w="9525">
            <a:noFill/>
          </a:ln>
        </p:spPr>
        <p:txBody>
          <a:bodyPr anchor="t" anchorCtr="0">
            <a:spAutoFit/>
          </a:bodyPr>
          <a:p>
            <a:pPr>
              <a:lnSpc>
                <a:spcPct val="150000"/>
              </a:lnSpc>
            </a:pPr>
            <a:r>
              <a:rPr lang="en-US" altLang="zh-CN" dirty="0">
                <a:solidFill>
                  <a:schemeClr val="tx1"/>
                </a:solidFill>
                <a:latin typeface="Times New Roman" panose="02020603050405020304" pitchFamily="18" charset="0"/>
                <a:ea typeface="宋体" panose="02010600030101010101" pitchFamily="2" charset="-122"/>
                <a:sym typeface="宋体" panose="02010600030101010101" pitchFamily="2" charset="-122"/>
              </a:rPr>
              <a:t>4. </a:t>
            </a:r>
            <a:r>
              <a:rPr lang="zh-CN" altLang="en-US" dirty="0">
                <a:solidFill>
                  <a:schemeClr val="tx1"/>
                </a:solidFill>
                <a:latin typeface="Times New Roman" panose="02020603050405020304" pitchFamily="18" charset="0"/>
                <a:ea typeface="宋体" panose="02010600030101010101" pitchFamily="2" charset="-122"/>
                <a:sym typeface="宋体" panose="02010600030101010101" pitchFamily="2" charset="-122"/>
              </a:rPr>
              <a:t>医学领域</a:t>
            </a:r>
            <a:endParaRPr lang="zh-CN" altLang="en-US" dirty="0">
              <a:solidFill>
                <a:schemeClr val="tx1"/>
              </a:solidFill>
              <a:latin typeface="Times New Roman" panose="02020603050405020304" pitchFamily="18" charset="0"/>
              <a:ea typeface="宋体" panose="02010600030101010101" pitchFamily="2" charset="-122"/>
              <a:sym typeface="宋体" panose="02010600030101010101" pitchFamily="2" charset="-122"/>
            </a:endParaRPr>
          </a:p>
        </p:txBody>
      </p:sp>
      <p:sp>
        <p:nvSpPr>
          <p:cNvPr id="28675" name="Text Box 9"/>
          <p:cNvSpPr txBox="1"/>
          <p:nvPr/>
        </p:nvSpPr>
        <p:spPr>
          <a:xfrm>
            <a:off x="5795963" y="3465513"/>
            <a:ext cx="2016125" cy="369887"/>
          </a:xfrm>
          <a:prstGeom prst="rect">
            <a:avLst/>
          </a:prstGeom>
          <a:solidFill>
            <a:schemeClr val="bg1"/>
          </a:solidFill>
          <a:ln w="9525">
            <a:noFill/>
          </a:ln>
        </p:spPr>
        <p:txBody>
          <a:bodyPr anchor="t" anchorCtr="0">
            <a:spAutoFit/>
          </a:bodyPr>
          <a:p>
            <a:pPr algn="ctr"/>
            <a:r>
              <a:rPr lang="zh-CN" altLang="en-US" sz="1800" dirty="0">
                <a:latin typeface="宋体" panose="02010600030101010101" pitchFamily="2" charset="-122"/>
                <a:ea typeface="宋体" panose="02010600030101010101" pitchFamily="2" charset="-122"/>
              </a:rPr>
              <a:t>核磁共振</a:t>
            </a:r>
            <a:endParaRPr lang="zh-CN" altLang="en-US" sz="1800" b="0" dirty="0">
              <a:solidFill>
                <a:schemeClr val="tx1"/>
              </a:solidFill>
              <a:latin typeface="Times New Roman" panose="02020603050405020304" pitchFamily="18" charset="0"/>
              <a:ea typeface="宋体" panose="02010600030101010101" pitchFamily="2" charset="-122"/>
            </a:endParaRPr>
          </a:p>
        </p:txBody>
      </p:sp>
      <p:sp>
        <p:nvSpPr>
          <p:cNvPr id="28676" name="Text Box 10"/>
          <p:cNvSpPr txBox="1"/>
          <p:nvPr/>
        </p:nvSpPr>
        <p:spPr>
          <a:xfrm>
            <a:off x="2449513" y="6308725"/>
            <a:ext cx="1152525" cy="369888"/>
          </a:xfrm>
          <a:prstGeom prst="rect">
            <a:avLst/>
          </a:prstGeom>
          <a:solidFill>
            <a:schemeClr val="bg1"/>
          </a:solidFill>
          <a:ln w="9525">
            <a:noFill/>
          </a:ln>
        </p:spPr>
        <p:txBody>
          <a:bodyPr anchor="t" anchorCtr="0">
            <a:spAutoFit/>
          </a:bodyPr>
          <a:p>
            <a:r>
              <a:rPr lang="zh-CN" altLang="en-US" sz="1800" dirty="0">
                <a:latin typeface="Times New Roman" panose="02020603050405020304" pitchFamily="18" charset="0"/>
                <a:ea typeface="宋体" panose="02010600030101010101" pitchFamily="2" charset="-122"/>
              </a:rPr>
              <a:t>   B超</a:t>
            </a:r>
            <a:endParaRPr lang="zh-CN" altLang="en-US" sz="1800" b="0" dirty="0">
              <a:solidFill>
                <a:schemeClr val="tx1"/>
              </a:solidFill>
              <a:latin typeface="Times New Roman" panose="02020603050405020304" pitchFamily="18" charset="0"/>
              <a:ea typeface="宋体" panose="02010600030101010101" pitchFamily="2" charset="-122"/>
            </a:endParaRPr>
          </a:p>
        </p:txBody>
      </p:sp>
      <p:pic>
        <p:nvPicPr>
          <p:cNvPr id="28677" name="图片 4"/>
          <p:cNvPicPr>
            <a:picLocks noChangeAspect="1"/>
          </p:cNvPicPr>
          <p:nvPr/>
        </p:nvPicPr>
        <p:blipFill>
          <a:blip r:embed="rId1"/>
          <a:stretch>
            <a:fillRect/>
          </a:stretch>
        </p:blipFill>
        <p:spPr>
          <a:xfrm>
            <a:off x="1547813" y="1252538"/>
            <a:ext cx="2865437" cy="2152650"/>
          </a:xfrm>
          <a:prstGeom prst="rect">
            <a:avLst/>
          </a:prstGeom>
          <a:noFill/>
          <a:ln w="9525">
            <a:noFill/>
          </a:ln>
        </p:spPr>
      </p:pic>
      <p:sp>
        <p:nvSpPr>
          <p:cNvPr id="15" name="Text Box 3"/>
          <p:cNvSpPr txBox="1">
            <a:spLocks noChangeArrowheads="1"/>
          </p:cNvSpPr>
          <p:nvPr/>
        </p:nvSpPr>
        <p:spPr bwMode="auto">
          <a:xfrm>
            <a:off x="2017713" y="3465513"/>
            <a:ext cx="2159000" cy="369888"/>
          </a:xfrm>
          <a:prstGeom prst="rect">
            <a:avLst/>
          </a:prstGeom>
          <a:solidFill>
            <a:schemeClr val="bg1"/>
          </a:solidFill>
          <a:ln>
            <a:noFill/>
          </a:ln>
        </p:spPr>
        <p:txBody>
          <a:bodyPr>
            <a:spAutoFit/>
          </a:bodyPr>
          <a:lstStyle>
            <a:lvl1pPr eaLnBrk="0" hangingPunct="0">
              <a:defRPr sz="2400" b="1">
                <a:solidFill>
                  <a:srgbClr val="FF0000"/>
                </a:solidFill>
                <a:latin typeface="Times New Roman" panose="02020603050405020304" pitchFamily="18" charset="0"/>
                <a:ea typeface="黑体" panose="02010609060101010101" pitchFamily="49" charset="-122"/>
              </a:defRPr>
            </a:lvl1pPr>
            <a:lvl2pPr marL="742950" indent="-285750" eaLnBrk="0" hangingPunct="0">
              <a:defRPr sz="2400" b="1">
                <a:solidFill>
                  <a:srgbClr val="FF0000"/>
                </a:solidFill>
                <a:latin typeface="Times New Roman" panose="02020603050405020304" pitchFamily="18" charset="0"/>
                <a:ea typeface="黑体" panose="02010609060101010101" pitchFamily="49" charset="-122"/>
              </a:defRPr>
            </a:lvl2pPr>
            <a:lvl3pPr marL="1143000" indent="-228600" eaLnBrk="0" hangingPunct="0">
              <a:defRPr sz="2400" b="1">
                <a:solidFill>
                  <a:srgbClr val="FF0000"/>
                </a:solidFill>
                <a:latin typeface="Times New Roman" panose="02020603050405020304" pitchFamily="18" charset="0"/>
                <a:ea typeface="黑体" panose="02010609060101010101" pitchFamily="49" charset="-122"/>
              </a:defRPr>
            </a:lvl3pPr>
            <a:lvl4pPr marL="1600200" indent="-228600" eaLnBrk="0" hangingPunct="0">
              <a:defRPr sz="2400" b="1">
                <a:solidFill>
                  <a:srgbClr val="FF0000"/>
                </a:solidFill>
                <a:latin typeface="Times New Roman" panose="02020603050405020304" pitchFamily="18" charset="0"/>
                <a:ea typeface="黑体" panose="02010609060101010101" pitchFamily="49" charset="-122"/>
              </a:defRPr>
            </a:lvl4pPr>
            <a:lvl5pPr marL="2057400" indent="-228600" eaLnBrk="0" hangingPunct="0">
              <a:defRPr sz="2400" b="1">
                <a:solidFill>
                  <a:srgbClr val="FF0000"/>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sz="2400" b="1">
                <a:solidFill>
                  <a:srgbClr val="FF0000"/>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sz="2400" b="1">
                <a:solidFill>
                  <a:srgbClr val="FF0000"/>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sz="2400" b="1">
                <a:solidFill>
                  <a:srgbClr val="FF0000"/>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sz="2400" b="1">
                <a:solidFill>
                  <a:srgbClr val="FF0000"/>
                </a:solidFill>
                <a:latin typeface="Times New Roman" panose="02020603050405020304" pitchFamily="18" charset="0"/>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800" b="1" i="0" u="none" strike="noStrike" kern="1200" cap="none" spc="0" normalizeH="0" baseline="0" noProof="0" dirty="0">
                <a:ln>
                  <a:noFill/>
                </a:ln>
                <a:solidFill>
                  <a:srgbClr val="FF0000"/>
                </a:solidFill>
                <a:effectLst/>
                <a:uLnTx/>
                <a:uFillTx/>
                <a:latin typeface="+mj-lt"/>
                <a:ea typeface="宋体" panose="02010600030101010101" pitchFamily="2" charset="-122"/>
                <a:cs typeface="+mn-cs"/>
              </a:rPr>
              <a:t>CT</a:t>
            </a:r>
            <a:r>
              <a:rPr kumimoji="0" lang="zh-CN" altLang="en-US" sz="1800" b="1" i="0" u="none" strike="noStrike" kern="1200" cap="none" spc="0" normalizeH="0" baseline="0" noProof="0" dirty="0">
                <a:ln>
                  <a:noFill/>
                </a:ln>
                <a:solidFill>
                  <a:srgbClr val="FF0000"/>
                </a:solidFill>
                <a:effectLst/>
                <a:uLnTx/>
                <a:uFillTx/>
                <a:latin typeface="宋体" panose="02010600030101010101" pitchFamily="2" charset="-122"/>
                <a:ea typeface="宋体" panose="02010600030101010101" pitchFamily="2" charset="-122"/>
                <a:cs typeface="+mn-cs"/>
              </a:rPr>
              <a:t>机</a:t>
            </a:r>
            <a:endParaRPr kumimoji="0" lang="zh-CN" altLang="en-US" sz="1800" b="0" i="0" u="none" strike="noStrike" kern="12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pic>
        <p:nvPicPr>
          <p:cNvPr id="28679" name="图片 6"/>
          <p:cNvPicPr>
            <a:picLocks noChangeAspect="1"/>
          </p:cNvPicPr>
          <p:nvPr/>
        </p:nvPicPr>
        <p:blipFill>
          <a:blip r:embed="rId2"/>
          <a:stretch>
            <a:fillRect/>
          </a:stretch>
        </p:blipFill>
        <p:spPr>
          <a:xfrm>
            <a:off x="5292725" y="1252538"/>
            <a:ext cx="3024188" cy="2152650"/>
          </a:xfrm>
          <a:prstGeom prst="rect">
            <a:avLst/>
          </a:prstGeom>
          <a:noFill/>
          <a:ln w="9525">
            <a:noFill/>
          </a:ln>
        </p:spPr>
      </p:pic>
      <p:pic>
        <p:nvPicPr>
          <p:cNvPr id="28680" name="图片 7"/>
          <p:cNvPicPr>
            <a:picLocks noChangeAspect="1"/>
          </p:cNvPicPr>
          <p:nvPr/>
        </p:nvPicPr>
        <p:blipFill>
          <a:blip r:embed="rId3"/>
          <a:stretch>
            <a:fillRect/>
          </a:stretch>
        </p:blipFill>
        <p:spPr>
          <a:xfrm>
            <a:off x="1835150" y="4000500"/>
            <a:ext cx="2054225" cy="2246313"/>
          </a:xfrm>
          <a:prstGeom prst="rect">
            <a:avLst/>
          </a:prstGeom>
          <a:noFill/>
          <a:ln w="9525">
            <a:noFill/>
          </a:ln>
        </p:spPr>
      </p:pic>
      <p:pic>
        <p:nvPicPr>
          <p:cNvPr id="28681" name="图片 2"/>
          <p:cNvPicPr>
            <a:picLocks noChangeAspect="1"/>
          </p:cNvPicPr>
          <p:nvPr/>
        </p:nvPicPr>
        <p:blipFill>
          <a:blip r:embed="rId4"/>
          <a:stretch>
            <a:fillRect/>
          </a:stretch>
        </p:blipFill>
        <p:spPr>
          <a:xfrm>
            <a:off x="5003800" y="4079875"/>
            <a:ext cx="3767138" cy="2163763"/>
          </a:xfrm>
          <a:prstGeom prst="rect">
            <a:avLst/>
          </a:prstGeom>
          <a:noFill/>
          <a:ln w="9525">
            <a:noFill/>
          </a:ln>
        </p:spPr>
      </p:pic>
      <p:sp>
        <p:nvSpPr>
          <p:cNvPr id="28682" name="Rectangle 6"/>
          <p:cNvSpPr/>
          <p:nvPr/>
        </p:nvSpPr>
        <p:spPr>
          <a:xfrm>
            <a:off x="933450" y="25400"/>
            <a:ext cx="7705725" cy="700088"/>
          </a:xfrm>
          <a:prstGeom prst="rect">
            <a:avLst/>
          </a:prstGeom>
          <a:noFill/>
          <a:ln w="12700">
            <a:noFill/>
          </a:ln>
        </p:spPr>
        <p:txBody>
          <a:bodyPr anchor="ctr" anchorCtr="0">
            <a:spAutoFit/>
          </a:bodyPr>
          <a:p>
            <a:pPr>
              <a:lnSpc>
                <a:spcPct val="110000"/>
              </a:lnSpc>
              <a:spcBef>
                <a:spcPct val="10000"/>
              </a:spcBef>
              <a:buSzTx/>
              <a:buFont typeface="Wingdings" panose="05000000000000000000" pitchFamily="2" charset="2"/>
            </a:pPr>
            <a:r>
              <a:rPr lang="en-US" altLang="zh-CN" sz="3600" dirty="0">
                <a:solidFill>
                  <a:srgbClr val="0000FF"/>
                </a:solidFill>
                <a:latin typeface="Times New Roman" panose="02020603050405020304" pitchFamily="18" charset="0"/>
                <a:ea typeface="华文中宋" pitchFamily="2" charset="-122"/>
              </a:rPr>
              <a:t>0.1.2 电子技术的应用</a:t>
            </a:r>
            <a:endParaRPr lang="en-US" altLang="zh-CN" sz="3600" dirty="0">
              <a:solidFill>
                <a:srgbClr val="0000FF"/>
              </a:solidFill>
              <a:latin typeface="Times New Roman" panose="02020603050405020304" pitchFamily="18" charset="0"/>
              <a:ea typeface="华文中宋" pitchFamily="2" charset="-122"/>
            </a:endParaRPr>
          </a:p>
        </p:txBody>
      </p:sp>
    </p:spTree>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0721" name="Text Box 7"/>
          <p:cNvSpPr txBox="1"/>
          <p:nvPr/>
        </p:nvSpPr>
        <p:spPr>
          <a:xfrm>
            <a:off x="2881313" y="3321050"/>
            <a:ext cx="1008062" cy="369888"/>
          </a:xfrm>
          <a:prstGeom prst="rect">
            <a:avLst/>
          </a:prstGeom>
          <a:solidFill>
            <a:schemeClr val="bg1"/>
          </a:solidFill>
          <a:ln w="9525">
            <a:noFill/>
          </a:ln>
        </p:spPr>
        <p:txBody>
          <a:bodyPr anchor="t" anchorCtr="0">
            <a:spAutoFit/>
          </a:bodyPr>
          <a:p>
            <a:r>
              <a:rPr lang="zh-CN" altLang="en-US" sz="1800" dirty="0">
                <a:latin typeface="宋体" panose="02010600030101010101" pitchFamily="2" charset="-122"/>
                <a:ea typeface="宋体" panose="02010600030101010101" pitchFamily="2" charset="-122"/>
              </a:rPr>
              <a:t> 航天</a:t>
            </a:r>
            <a:endParaRPr lang="zh-CN" altLang="en-US" sz="1800" b="0" dirty="0">
              <a:solidFill>
                <a:schemeClr val="tx1"/>
              </a:solidFill>
              <a:latin typeface="Times New Roman" panose="02020603050405020304" pitchFamily="18" charset="0"/>
              <a:ea typeface="宋体" panose="02010600030101010101" pitchFamily="2" charset="-122"/>
            </a:endParaRPr>
          </a:p>
        </p:txBody>
      </p:sp>
      <p:sp>
        <p:nvSpPr>
          <p:cNvPr id="30722" name="Text Box 8"/>
          <p:cNvSpPr txBox="1"/>
          <p:nvPr/>
        </p:nvSpPr>
        <p:spPr>
          <a:xfrm>
            <a:off x="6583363" y="3327400"/>
            <a:ext cx="1008062" cy="368300"/>
          </a:xfrm>
          <a:prstGeom prst="rect">
            <a:avLst/>
          </a:prstGeom>
          <a:solidFill>
            <a:schemeClr val="bg1"/>
          </a:solidFill>
          <a:ln w="9525">
            <a:noFill/>
          </a:ln>
        </p:spPr>
        <p:txBody>
          <a:bodyPr anchor="t" anchorCtr="0">
            <a:spAutoFit/>
          </a:bodyPr>
          <a:p>
            <a:r>
              <a:rPr lang="zh-CN" altLang="en-US" sz="1800" dirty="0">
                <a:latin typeface="宋体" panose="02010600030101010101" pitchFamily="2" charset="-122"/>
                <a:ea typeface="宋体" panose="02010600030101010101" pitchFamily="2" charset="-122"/>
              </a:rPr>
              <a:t> 航空</a:t>
            </a:r>
            <a:endParaRPr lang="en-US" altLang="zh-CN" sz="1800" dirty="0">
              <a:latin typeface="宋体" panose="02010600030101010101" pitchFamily="2" charset="-122"/>
              <a:ea typeface="宋体" panose="02010600030101010101" pitchFamily="2" charset="-122"/>
            </a:endParaRPr>
          </a:p>
        </p:txBody>
      </p:sp>
      <p:sp>
        <p:nvSpPr>
          <p:cNvPr id="30723" name="Text Box 9"/>
          <p:cNvSpPr txBox="1"/>
          <p:nvPr/>
        </p:nvSpPr>
        <p:spPr>
          <a:xfrm>
            <a:off x="4737100" y="6275388"/>
            <a:ext cx="1006475" cy="369887"/>
          </a:xfrm>
          <a:prstGeom prst="rect">
            <a:avLst/>
          </a:prstGeom>
          <a:solidFill>
            <a:schemeClr val="bg1"/>
          </a:solidFill>
          <a:ln w="9525">
            <a:noFill/>
          </a:ln>
        </p:spPr>
        <p:txBody>
          <a:bodyPr anchor="t" anchorCtr="0">
            <a:spAutoFit/>
          </a:bodyPr>
          <a:p>
            <a:r>
              <a:rPr lang="zh-CN" altLang="en-US" sz="1800" dirty="0">
                <a:latin typeface="宋体" panose="02010600030101010101" pitchFamily="2" charset="-122"/>
                <a:ea typeface="宋体" panose="02010600030101010101" pitchFamily="2" charset="-122"/>
              </a:rPr>
              <a:t> 航海</a:t>
            </a:r>
            <a:endParaRPr lang="zh-CN" altLang="en-US" sz="1800" b="0" dirty="0">
              <a:solidFill>
                <a:schemeClr val="tx1"/>
              </a:solidFill>
              <a:latin typeface="Times New Roman" panose="02020603050405020304" pitchFamily="18" charset="0"/>
              <a:ea typeface="宋体" panose="02010600030101010101" pitchFamily="2" charset="-122"/>
            </a:endParaRPr>
          </a:p>
        </p:txBody>
      </p:sp>
      <p:sp>
        <p:nvSpPr>
          <p:cNvPr id="30724" name="Text Box 10"/>
          <p:cNvSpPr txBox="1"/>
          <p:nvPr/>
        </p:nvSpPr>
        <p:spPr>
          <a:xfrm>
            <a:off x="971550" y="2398713"/>
            <a:ext cx="720725" cy="2830512"/>
          </a:xfrm>
          <a:prstGeom prst="rect">
            <a:avLst/>
          </a:prstGeom>
          <a:noFill/>
          <a:ln w="9525">
            <a:noFill/>
          </a:ln>
        </p:spPr>
        <p:txBody>
          <a:bodyPr anchor="t" anchorCtr="0">
            <a:spAutoFit/>
          </a:bodyPr>
          <a:p>
            <a:pPr>
              <a:lnSpc>
                <a:spcPct val="150000"/>
              </a:lnSpc>
            </a:pPr>
            <a:r>
              <a:rPr lang="en-US" altLang="zh-CN" dirty="0">
                <a:solidFill>
                  <a:schemeClr val="tx1"/>
                </a:solidFill>
                <a:latin typeface="Times New Roman" panose="02020603050405020304" pitchFamily="18" charset="0"/>
                <a:ea typeface="宋体" panose="02010600030101010101" pitchFamily="2" charset="-122"/>
                <a:sym typeface="宋体" panose="02010600030101010101" pitchFamily="2" charset="-122"/>
              </a:rPr>
              <a:t> 5.</a:t>
            </a:r>
            <a:endParaRPr lang="en-US" altLang="zh-CN" dirty="0">
              <a:solidFill>
                <a:schemeClr val="tx1"/>
              </a:solidFill>
              <a:latin typeface="Times New Roman" panose="02020603050405020304" pitchFamily="18" charset="0"/>
              <a:ea typeface="宋体" panose="02010600030101010101" pitchFamily="2" charset="-122"/>
              <a:sym typeface="宋体" panose="02010600030101010101" pitchFamily="2" charset="-122"/>
            </a:endParaRPr>
          </a:p>
          <a:p>
            <a:pPr>
              <a:lnSpc>
                <a:spcPct val="150000"/>
              </a:lnSpc>
            </a:pPr>
            <a:r>
              <a:rPr lang="zh-CN" altLang="en-US" dirty="0">
                <a:solidFill>
                  <a:schemeClr val="tx1"/>
                </a:solidFill>
                <a:latin typeface="Times New Roman" panose="02020603050405020304" pitchFamily="18" charset="0"/>
                <a:ea typeface="宋体" panose="02010600030101010101" pitchFamily="2" charset="-122"/>
                <a:sym typeface="宋体" panose="02010600030101010101" pitchFamily="2" charset="-122"/>
              </a:rPr>
              <a:t>军</a:t>
            </a:r>
            <a:endParaRPr lang="zh-CN" altLang="en-US" dirty="0">
              <a:solidFill>
                <a:schemeClr val="tx1"/>
              </a:solidFill>
              <a:latin typeface="Times New Roman" panose="02020603050405020304" pitchFamily="18" charset="0"/>
              <a:ea typeface="宋体" panose="02010600030101010101" pitchFamily="2" charset="-122"/>
              <a:sym typeface="宋体" panose="02010600030101010101" pitchFamily="2" charset="-122"/>
            </a:endParaRPr>
          </a:p>
          <a:p>
            <a:pPr>
              <a:lnSpc>
                <a:spcPct val="150000"/>
              </a:lnSpc>
            </a:pPr>
            <a:r>
              <a:rPr lang="zh-CN" altLang="en-US" dirty="0">
                <a:solidFill>
                  <a:schemeClr val="tx1"/>
                </a:solidFill>
                <a:latin typeface="Times New Roman" panose="02020603050405020304" pitchFamily="18" charset="0"/>
                <a:ea typeface="宋体" panose="02010600030101010101" pitchFamily="2" charset="-122"/>
                <a:sym typeface="宋体" panose="02010600030101010101" pitchFamily="2" charset="-122"/>
              </a:rPr>
              <a:t>事</a:t>
            </a:r>
            <a:endParaRPr lang="zh-CN" altLang="en-US" dirty="0">
              <a:solidFill>
                <a:schemeClr val="tx1"/>
              </a:solidFill>
              <a:latin typeface="Times New Roman" panose="02020603050405020304" pitchFamily="18" charset="0"/>
              <a:ea typeface="宋体" panose="02010600030101010101" pitchFamily="2" charset="-122"/>
              <a:sym typeface="宋体" panose="02010600030101010101" pitchFamily="2" charset="-122"/>
            </a:endParaRPr>
          </a:p>
          <a:p>
            <a:pPr>
              <a:lnSpc>
                <a:spcPct val="150000"/>
              </a:lnSpc>
            </a:pPr>
            <a:r>
              <a:rPr lang="zh-CN" altLang="en-US" dirty="0">
                <a:solidFill>
                  <a:schemeClr val="tx1"/>
                </a:solidFill>
                <a:latin typeface="Times New Roman" panose="02020603050405020304" pitchFamily="18" charset="0"/>
                <a:ea typeface="宋体" panose="02010600030101010101" pitchFamily="2" charset="-122"/>
                <a:sym typeface="宋体" panose="02010600030101010101" pitchFamily="2" charset="-122"/>
              </a:rPr>
              <a:t>领</a:t>
            </a:r>
            <a:endParaRPr lang="zh-CN" altLang="en-US" dirty="0">
              <a:solidFill>
                <a:schemeClr val="tx1"/>
              </a:solidFill>
              <a:latin typeface="Times New Roman" panose="02020603050405020304" pitchFamily="18" charset="0"/>
              <a:ea typeface="宋体" panose="02010600030101010101" pitchFamily="2" charset="-122"/>
              <a:sym typeface="宋体" panose="02010600030101010101" pitchFamily="2" charset="-122"/>
            </a:endParaRPr>
          </a:p>
          <a:p>
            <a:pPr>
              <a:lnSpc>
                <a:spcPct val="150000"/>
              </a:lnSpc>
            </a:pPr>
            <a:r>
              <a:rPr lang="zh-CN" altLang="en-US" dirty="0">
                <a:solidFill>
                  <a:schemeClr val="tx1"/>
                </a:solidFill>
                <a:latin typeface="Times New Roman" panose="02020603050405020304" pitchFamily="18" charset="0"/>
                <a:ea typeface="宋体" panose="02010600030101010101" pitchFamily="2" charset="-122"/>
                <a:sym typeface="宋体" panose="02010600030101010101" pitchFamily="2" charset="-122"/>
              </a:rPr>
              <a:t>域</a:t>
            </a:r>
            <a:endParaRPr lang="zh-CN" altLang="en-US" dirty="0">
              <a:solidFill>
                <a:schemeClr val="tx1"/>
              </a:solidFill>
              <a:latin typeface="Times New Roman" panose="02020603050405020304" pitchFamily="18" charset="0"/>
              <a:ea typeface="宋体" panose="02010600030101010101" pitchFamily="2" charset="-122"/>
              <a:sym typeface="宋体" panose="02010600030101010101" pitchFamily="2" charset="-122"/>
            </a:endParaRPr>
          </a:p>
        </p:txBody>
      </p:sp>
      <p:pic>
        <p:nvPicPr>
          <p:cNvPr id="30725" name="图片 1"/>
          <p:cNvPicPr>
            <a:picLocks noChangeAspect="1"/>
          </p:cNvPicPr>
          <p:nvPr/>
        </p:nvPicPr>
        <p:blipFill>
          <a:blip r:embed="rId1"/>
          <a:stretch>
            <a:fillRect/>
          </a:stretch>
        </p:blipFill>
        <p:spPr>
          <a:xfrm>
            <a:off x="5407025" y="985838"/>
            <a:ext cx="3362325" cy="2255837"/>
          </a:xfrm>
          <a:prstGeom prst="rect">
            <a:avLst/>
          </a:prstGeom>
          <a:noFill/>
          <a:ln w="9525">
            <a:noFill/>
          </a:ln>
        </p:spPr>
      </p:pic>
      <p:pic>
        <p:nvPicPr>
          <p:cNvPr id="30726" name="图片 5"/>
          <p:cNvPicPr>
            <a:picLocks noChangeAspect="1"/>
          </p:cNvPicPr>
          <p:nvPr/>
        </p:nvPicPr>
        <p:blipFill>
          <a:blip r:embed="rId2"/>
          <a:stretch>
            <a:fillRect/>
          </a:stretch>
        </p:blipFill>
        <p:spPr>
          <a:xfrm>
            <a:off x="1692275" y="1004888"/>
            <a:ext cx="3386138" cy="2246312"/>
          </a:xfrm>
          <a:prstGeom prst="rect">
            <a:avLst/>
          </a:prstGeom>
          <a:noFill/>
          <a:ln w="9525">
            <a:noFill/>
          </a:ln>
        </p:spPr>
      </p:pic>
      <p:pic>
        <p:nvPicPr>
          <p:cNvPr id="30727" name="图片 2"/>
          <p:cNvPicPr>
            <a:picLocks noChangeAspect="1"/>
          </p:cNvPicPr>
          <p:nvPr/>
        </p:nvPicPr>
        <p:blipFill>
          <a:blip r:embed="rId3"/>
          <a:stretch>
            <a:fillRect/>
          </a:stretch>
        </p:blipFill>
        <p:spPr>
          <a:xfrm>
            <a:off x="2270125" y="3776663"/>
            <a:ext cx="5940425" cy="2449512"/>
          </a:xfrm>
          <a:prstGeom prst="rect">
            <a:avLst/>
          </a:prstGeom>
          <a:noFill/>
          <a:ln w="9525">
            <a:noFill/>
          </a:ln>
        </p:spPr>
      </p:pic>
      <p:sp>
        <p:nvSpPr>
          <p:cNvPr id="30728" name="Rectangle 6"/>
          <p:cNvSpPr/>
          <p:nvPr/>
        </p:nvSpPr>
        <p:spPr>
          <a:xfrm>
            <a:off x="933450" y="25400"/>
            <a:ext cx="7705725" cy="700088"/>
          </a:xfrm>
          <a:prstGeom prst="rect">
            <a:avLst/>
          </a:prstGeom>
          <a:noFill/>
          <a:ln w="12700">
            <a:noFill/>
          </a:ln>
        </p:spPr>
        <p:txBody>
          <a:bodyPr anchor="ctr" anchorCtr="0">
            <a:spAutoFit/>
          </a:bodyPr>
          <a:p>
            <a:pPr>
              <a:lnSpc>
                <a:spcPct val="110000"/>
              </a:lnSpc>
              <a:spcBef>
                <a:spcPct val="10000"/>
              </a:spcBef>
              <a:buSzTx/>
              <a:buFont typeface="Wingdings" panose="05000000000000000000" pitchFamily="2" charset="2"/>
            </a:pPr>
            <a:r>
              <a:rPr lang="en-US" altLang="zh-CN" sz="3600" dirty="0">
                <a:solidFill>
                  <a:srgbClr val="0000FF"/>
                </a:solidFill>
                <a:latin typeface="Times New Roman" panose="02020603050405020304" pitchFamily="18" charset="0"/>
                <a:ea typeface="华文中宋" pitchFamily="2" charset="-122"/>
              </a:rPr>
              <a:t>0.1.2 电子技术的应用</a:t>
            </a:r>
            <a:endParaRPr lang="en-US" altLang="zh-CN" sz="3600" dirty="0">
              <a:solidFill>
                <a:srgbClr val="0000FF"/>
              </a:solidFill>
              <a:latin typeface="Times New Roman" panose="02020603050405020304" pitchFamily="18" charset="0"/>
              <a:ea typeface="华文中宋" pitchFamily="2" charset="-122"/>
            </a:endParaRPr>
          </a:p>
        </p:txBody>
      </p:sp>
    </p:spTree>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2769" name="Text Box 7"/>
          <p:cNvSpPr txBox="1"/>
          <p:nvPr/>
        </p:nvSpPr>
        <p:spPr>
          <a:xfrm>
            <a:off x="7259638" y="4529138"/>
            <a:ext cx="649287" cy="1476375"/>
          </a:xfrm>
          <a:prstGeom prst="rect">
            <a:avLst/>
          </a:prstGeom>
          <a:solidFill>
            <a:schemeClr val="bg1"/>
          </a:solidFill>
          <a:ln w="9525">
            <a:noFill/>
          </a:ln>
        </p:spPr>
        <p:txBody>
          <a:bodyPr anchor="t" anchorCtr="0">
            <a:spAutoFit/>
          </a:bodyPr>
          <a:p>
            <a:r>
              <a:rPr lang="zh-CN" altLang="en-US" sz="1800" dirty="0">
                <a:latin typeface="宋体" panose="02010600030101010101" pitchFamily="2" charset="-122"/>
                <a:ea typeface="宋体" panose="02010600030101010101" pitchFamily="2" charset="-122"/>
              </a:rPr>
              <a:t>太</a:t>
            </a:r>
            <a:endParaRPr lang="zh-CN" altLang="en-US" sz="1800" dirty="0">
              <a:latin typeface="宋体" panose="02010600030101010101" pitchFamily="2" charset="-122"/>
              <a:ea typeface="宋体" panose="02010600030101010101" pitchFamily="2" charset="-122"/>
            </a:endParaRPr>
          </a:p>
          <a:p>
            <a:r>
              <a:rPr lang="zh-CN" altLang="en-US" sz="1800" dirty="0">
                <a:latin typeface="宋体" panose="02010600030101010101" pitchFamily="2" charset="-122"/>
                <a:ea typeface="宋体" panose="02010600030101010101" pitchFamily="2" charset="-122"/>
              </a:rPr>
              <a:t>阳</a:t>
            </a:r>
            <a:endParaRPr lang="zh-CN" altLang="en-US" sz="1800" dirty="0">
              <a:latin typeface="宋体" panose="02010600030101010101" pitchFamily="2" charset="-122"/>
              <a:ea typeface="宋体" panose="02010600030101010101" pitchFamily="2" charset="-122"/>
            </a:endParaRPr>
          </a:p>
          <a:p>
            <a:r>
              <a:rPr lang="zh-CN" altLang="en-US" sz="1800" dirty="0">
                <a:latin typeface="宋体" panose="02010600030101010101" pitchFamily="2" charset="-122"/>
                <a:ea typeface="宋体" panose="02010600030101010101" pitchFamily="2" charset="-122"/>
              </a:rPr>
              <a:t>能</a:t>
            </a:r>
            <a:endParaRPr lang="zh-CN" altLang="en-US" sz="1800" dirty="0">
              <a:latin typeface="宋体" panose="02010600030101010101" pitchFamily="2" charset="-122"/>
              <a:ea typeface="宋体" panose="02010600030101010101" pitchFamily="2" charset="-122"/>
            </a:endParaRPr>
          </a:p>
          <a:p>
            <a:r>
              <a:rPr lang="zh-CN" altLang="en-US" sz="1800" dirty="0">
                <a:latin typeface="宋体" panose="02010600030101010101" pitchFamily="2" charset="-122"/>
                <a:ea typeface="宋体" panose="02010600030101010101" pitchFamily="2" charset="-122"/>
              </a:rPr>
              <a:t>发</a:t>
            </a:r>
            <a:endParaRPr lang="zh-CN" altLang="en-US" sz="1800" dirty="0">
              <a:latin typeface="宋体" panose="02010600030101010101" pitchFamily="2" charset="-122"/>
              <a:ea typeface="宋体" panose="02010600030101010101" pitchFamily="2" charset="-122"/>
            </a:endParaRPr>
          </a:p>
          <a:p>
            <a:r>
              <a:rPr lang="zh-CN" altLang="en-US" sz="1800" dirty="0">
                <a:latin typeface="宋体" panose="02010600030101010101" pitchFamily="2" charset="-122"/>
                <a:ea typeface="宋体" panose="02010600030101010101" pitchFamily="2" charset="-122"/>
              </a:rPr>
              <a:t>电</a:t>
            </a:r>
            <a:endParaRPr lang="zh-CN" altLang="en-US" sz="1800" b="0" dirty="0">
              <a:solidFill>
                <a:schemeClr val="tx1"/>
              </a:solidFill>
              <a:latin typeface="Times New Roman" panose="02020603050405020304" pitchFamily="18" charset="0"/>
              <a:ea typeface="宋体" panose="02010600030101010101" pitchFamily="2" charset="-122"/>
            </a:endParaRPr>
          </a:p>
        </p:txBody>
      </p:sp>
      <p:sp>
        <p:nvSpPr>
          <p:cNvPr id="32770" name="Text Box 9"/>
          <p:cNvSpPr txBox="1"/>
          <p:nvPr/>
        </p:nvSpPr>
        <p:spPr>
          <a:xfrm>
            <a:off x="1330325" y="1563688"/>
            <a:ext cx="720725" cy="3378200"/>
          </a:xfrm>
          <a:prstGeom prst="rect">
            <a:avLst/>
          </a:prstGeom>
          <a:noFill/>
          <a:ln w="9525">
            <a:noFill/>
          </a:ln>
        </p:spPr>
        <p:txBody>
          <a:bodyPr anchor="t" anchorCtr="0">
            <a:spAutoFit/>
          </a:bodyPr>
          <a:p>
            <a:pPr>
              <a:lnSpc>
                <a:spcPct val="150000"/>
              </a:lnSpc>
            </a:pPr>
            <a:r>
              <a:rPr lang="en-US" altLang="zh-CN" dirty="0">
                <a:solidFill>
                  <a:schemeClr val="tx1"/>
                </a:solidFill>
                <a:latin typeface="Times New Roman" panose="02020603050405020304" pitchFamily="18" charset="0"/>
                <a:ea typeface="宋体" panose="02010600030101010101" pitchFamily="2" charset="-122"/>
                <a:sym typeface="宋体" panose="02010600030101010101" pitchFamily="2" charset="-122"/>
              </a:rPr>
              <a:t> 6.</a:t>
            </a:r>
            <a:endParaRPr lang="en-US" altLang="zh-CN" dirty="0">
              <a:solidFill>
                <a:schemeClr val="tx1"/>
              </a:solidFill>
              <a:latin typeface="Times New Roman" panose="02020603050405020304" pitchFamily="18" charset="0"/>
              <a:ea typeface="宋体" panose="02010600030101010101" pitchFamily="2" charset="-122"/>
              <a:sym typeface="宋体" panose="02010600030101010101" pitchFamily="2" charset="-122"/>
            </a:endParaRPr>
          </a:p>
          <a:p>
            <a:pPr>
              <a:lnSpc>
                <a:spcPct val="150000"/>
              </a:lnSpc>
            </a:pPr>
            <a:r>
              <a:rPr lang="zh-CN" altLang="en-US" dirty="0">
                <a:solidFill>
                  <a:schemeClr val="tx1"/>
                </a:solidFill>
                <a:latin typeface="Times New Roman" panose="02020603050405020304" pitchFamily="18" charset="0"/>
                <a:ea typeface="宋体" panose="02010600030101010101" pitchFamily="2" charset="-122"/>
                <a:sym typeface="宋体" panose="02010600030101010101" pitchFamily="2" charset="-122"/>
              </a:rPr>
              <a:t>新</a:t>
            </a:r>
            <a:endParaRPr lang="zh-CN" altLang="en-US" dirty="0">
              <a:solidFill>
                <a:schemeClr val="tx1"/>
              </a:solidFill>
              <a:latin typeface="Times New Roman" panose="02020603050405020304" pitchFamily="18" charset="0"/>
              <a:ea typeface="宋体" panose="02010600030101010101" pitchFamily="2" charset="-122"/>
              <a:sym typeface="宋体" panose="02010600030101010101" pitchFamily="2" charset="-122"/>
            </a:endParaRPr>
          </a:p>
          <a:p>
            <a:pPr>
              <a:lnSpc>
                <a:spcPct val="150000"/>
              </a:lnSpc>
            </a:pPr>
            <a:r>
              <a:rPr lang="zh-CN" altLang="en-US" dirty="0">
                <a:solidFill>
                  <a:schemeClr val="tx1"/>
                </a:solidFill>
                <a:latin typeface="Times New Roman" panose="02020603050405020304" pitchFamily="18" charset="0"/>
                <a:ea typeface="宋体" panose="02010600030101010101" pitchFamily="2" charset="-122"/>
                <a:sym typeface="宋体" panose="02010600030101010101" pitchFamily="2" charset="-122"/>
              </a:rPr>
              <a:t>能</a:t>
            </a:r>
            <a:endParaRPr lang="zh-CN" altLang="en-US" dirty="0">
              <a:solidFill>
                <a:schemeClr val="tx1"/>
              </a:solidFill>
              <a:latin typeface="Times New Roman" panose="02020603050405020304" pitchFamily="18" charset="0"/>
              <a:ea typeface="宋体" panose="02010600030101010101" pitchFamily="2" charset="-122"/>
              <a:sym typeface="宋体" panose="02010600030101010101" pitchFamily="2" charset="-122"/>
            </a:endParaRPr>
          </a:p>
          <a:p>
            <a:pPr>
              <a:lnSpc>
                <a:spcPct val="150000"/>
              </a:lnSpc>
            </a:pPr>
            <a:r>
              <a:rPr lang="zh-CN" altLang="en-US" dirty="0">
                <a:solidFill>
                  <a:schemeClr val="tx1"/>
                </a:solidFill>
                <a:latin typeface="Times New Roman" panose="02020603050405020304" pitchFamily="18" charset="0"/>
                <a:ea typeface="宋体" panose="02010600030101010101" pitchFamily="2" charset="-122"/>
                <a:sym typeface="宋体" panose="02010600030101010101" pitchFamily="2" charset="-122"/>
              </a:rPr>
              <a:t>源</a:t>
            </a:r>
            <a:endParaRPr lang="zh-CN" altLang="en-US" dirty="0">
              <a:solidFill>
                <a:schemeClr val="tx1"/>
              </a:solidFill>
              <a:latin typeface="Times New Roman" panose="02020603050405020304" pitchFamily="18" charset="0"/>
              <a:ea typeface="宋体" panose="02010600030101010101" pitchFamily="2" charset="-122"/>
              <a:sym typeface="宋体" panose="02010600030101010101" pitchFamily="2" charset="-122"/>
            </a:endParaRPr>
          </a:p>
          <a:p>
            <a:pPr>
              <a:lnSpc>
                <a:spcPct val="150000"/>
              </a:lnSpc>
            </a:pPr>
            <a:r>
              <a:rPr lang="zh-CN" altLang="en-US" dirty="0">
                <a:solidFill>
                  <a:schemeClr val="tx1"/>
                </a:solidFill>
                <a:latin typeface="Times New Roman" panose="02020603050405020304" pitchFamily="18" charset="0"/>
                <a:ea typeface="宋体" panose="02010600030101010101" pitchFamily="2" charset="-122"/>
                <a:sym typeface="宋体" panose="02010600030101010101" pitchFamily="2" charset="-122"/>
              </a:rPr>
              <a:t>领</a:t>
            </a:r>
            <a:endParaRPr lang="zh-CN" altLang="en-US" dirty="0">
              <a:solidFill>
                <a:schemeClr val="tx1"/>
              </a:solidFill>
              <a:latin typeface="Times New Roman" panose="02020603050405020304" pitchFamily="18" charset="0"/>
              <a:ea typeface="宋体" panose="02010600030101010101" pitchFamily="2" charset="-122"/>
              <a:sym typeface="宋体" panose="02010600030101010101" pitchFamily="2" charset="-122"/>
            </a:endParaRPr>
          </a:p>
          <a:p>
            <a:pPr>
              <a:lnSpc>
                <a:spcPct val="150000"/>
              </a:lnSpc>
            </a:pPr>
            <a:r>
              <a:rPr lang="zh-CN" altLang="en-US" dirty="0">
                <a:solidFill>
                  <a:schemeClr val="tx1"/>
                </a:solidFill>
                <a:latin typeface="Times New Roman" panose="02020603050405020304" pitchFamily="18" charset="0"/>
                <a:ea typeface="宋体" panose="02010600030101010101" pitchFamily="2" charset="-122"/>
                <a:sym typeface="宋体" panose="02010600030101010101" pitchFamily="2" charset="-122"/>
              </a:rPr>
              <a:t>域</a:t>
            </a:r>
            <a:endParaRPr lang="zh-CN" altLang="en-US" dirty="0">
              <a:solidFill>
                <a:schemeClr val="tx1"/>
              </a:solidFill>
              <a:latin typeface="Times New Roman" panose="02020603050405020304" pitchFamily="18" charset="0"/>
              <a:ea typeface="宋体" panose="02010600030101010101" pitchFamily="2" charset="-122"/>
              <a:sym typeface="宋体" panose="02010600030101010101" pitchFamily="2" charset="-122"/>
            </a:endParaRPr>
          </a:p>
        </p:txBody>
      </p:sp>
      <p:sp>
        <p:nvSpPr>
          <p:cNvPr id="32771" name="Text Box 13"/>
          <p:cNvSpPr txBox="1"/>
          <p:nvPr/>
        </p:nvSpPr>
        <p:spPr>
          <a:xfrm>
            <a:off x="7235825" y="1792288"/>
            <a:ext cx="649288" cy="1200150"/>
          </a:xfrm>
          <a:prstGeom prst="rect">
            <a:avLst/>
          </a:prstGeom>
          <a:solidFill>
            <a:schemeClr val="bg1"/>
          </a:solidFill>
          <a:ln w="9525">
            <a:noFill/>
          </a:ln>
        </p:spPr>
        <p:txBody>
          <a:bodyPr anchor="t" anchorCtr="0">
            <a:spAutoFit/>
          </a:bodyPr>
          <a:p>
            <a:r>
              <a:rPr lang="zh-CN" altLang="en-US" sz="1800" dirty="0">
                <a:latin typeface="宋体" panose="02010600030101010101" pitchFamily="2" charset="-122"/>
                <a:ea typeface="宋体" panose="02010600030101010101" pitchFamily="2" charset="-122"/>
              </a:rPr>
              <a:t>风</a:t>
            </a:r>
            <a:endParaRPr lang="en-US" altLang="zh-CN" sz="1800" dirty="0">
              <a:latin typeface="宋体" panose="02010600030101010101" pitchFamily="2" charset="-122"/>
              <a:ea typeface="宋体" panose="02010600030101010101" pitchFamily="2" charset="-122"/>
            </a:endParaRPr>
          </a:p>
          <a:p>
            <a:r>
              <a:rPr lang="zh-CN" altLang="en-US" sz="1800" dirty="0">
                <a:latin typeface="宋体" panose="02010600030101010101" pitchFamily="2" charset="-122"/>
                <a:ea typeface="宋体" panose="02010600030101010101" pitchFamily="2" charset="-122"/>
              </a:rPr>
              <a:t>力</a:t>
            </a:r>
            <a:endParaRPr lang="zh-CN" altLang="en-US" sz="1800" dirty="0">
              <a:latin typeface="宋体" panose="02010600030101010101" pitchFamily="2" charset="-122"/>
              <a:ea typeface="宋体" panose="02010600030101010101" pitchFamily="2" charset="-122"/>
            </a:endParaRPr>
          </a:p>
          <a:p>
            <a:r>
              <a:rPr lang="zh-CN" altLang="en-US" sz="1800" dirty="0">
                <a:latin typeface="宋体" panose="02010600030101010101" pitchFamily="2" charset="-122"/>
                <a:ea typeface="宋体" panose="02010600030101010101" pitchFamily="2" charset="-122"/>
              </a:rPr>
              <a:t>发</a:t>
            </a:r>
            <a:endParaRPr lang="zh-CN" altLang="en-US" sz="1800" dirty="0">
              <a:latin typeface="宋体" panose="02010600030101010101" pitchFamily="2" charset="-122"/>
              <a:ea typeface="宋体" panose="02010600030101010101" pitchFamily="2" charset="-122"/>
            </a:endParaRPr>
          </a:p>
          <a:p>
            <a:r>
              <a:rPr lang="zh-CN" altLang="en-US" sz="1800" dirty="0">
                <a:latin typeface="宋体" panose="02010600030101010101" pitchFamily="2" charset="-122"/>
                <a:ea typeface="宋体" panose="02010600030101010101" pitchFamily="2" charset="-122"/>
              </a:rPr>
              <a:t>电</a:t>
            </a:r>
            <a:endParaRPr lang="zh-CN" altLang="en-US" sz="1800" b="0" dirty="0">
              <a:solidFill>
                <a:schemeClr val="tx1"/>
              </a:solidFill>
              <a:latin typeface="Times New Roman" panose="02020603050405020304" pitchFamily="18" charset="0"/>
              <a:ea typeface="宋体" panose="02010600030101010101" pitchFamily="2" charset="-122"/>
            </a:endParaRPr>
          </a:p>
        </p:txBody>
      </p:sp>
      <p:pic>
        <p:nvPicPr>
          <p:cNvPr id="32772" name="图片 2"/>
          <p:cNvPicPr>
            <a:picLocks noChangeAspect="1"/>
          </p:cNvPicPr>
          <p:nvPr/>
        </p:nvPicPr>
        <p:blipFill>
          <a:blip r:embed="rId1"/>
          <a:stretch>
            <a:fillRect/>
          </a:stretch>
        </p:blipFill>
        <p:spPr>
          <a:xfrm>
            <a:off x="2640013" y="3860800"/>
            <a:ext cx="4246562" cy="2813050"/>
          </a:xfrm>
          <a:prstGeom prst="rect">
            <a:avLst/>
          </a:prstGeom>
          <a:noFill/>
          <a:ln w="9525">
            <a:noFill/>
          </a:ln>
        </p:spPr>
      </p:pic>
      <p:pic>
        <p:nvPicPr>
          <p:cNvPr id="32773" name="图片 1"/>
          <p:cNvPicPr>
            <a:picLocks noChangeAspect="1"/>
          </p:cNvPicPr>
          <p:nvPr/>
        </p:nvPicPr>
        <p:blipFill>
          <a:blip r:embed="rId2"/>
          <a:stretch>
            <a:fillRect/>
          </a:stretch>
        </p:blipFill>
        <p:spPr>
          <a:xfrm>
            <a:off x="2640013" y="825500"/>
            <a:ext cx="4222750" cy="2813050"/>
          </a:xfrm>
          <a:prstGeom prst="rect">
            <a:avLst/>
          </a:prstGeom>
          <a:noFill/>
          <a:ln w="9525">
            <a:noFill/>
          </a:ln>
        </p:spPr>
      </p:pic>
      <p:sp>
        <p:nvSpPr>
          <p:cNvPr id="32774" name="Rectangle 6"/>
          <p:cNvSpPr/>
          <p:nvPr/>
        </p:nvSpPr>
        <p:spPr>
          <a:xfrm>
            <a:off x="933450" y="25400"/>
            <a:ext cx="7705725" cy="700088"/>
          </a:xfrm>
          <a:prstGeom prst="rect">
            <a:avLst/>
          </a:prstGeom>
          <a:noFill/>
          <a:ln w="12700">
            <a:noFill/>
          </a:ln>
        </p:spPr>
        <p:txBody>
          <a:bodyPr anchor="ctr" anchorCtr="0">
            <a:spAutoFit/>
          </a:bodyPr>
          <a:p>
            <a:pPr>
              <a:lnSpc>
                <a:spcPct val="110000"/>
              </a:lnSpc>
              <a:spcBef>
                <a:spcPct val="10000"/>
              </a:spcBef>
              <a:buSzTx/>
              <a:buFont typeface="Wingdings" panose="05000000000000000000" pitchFamily="2" charset="2"/>
            </a:pPr>
            <a:r>
              <a:rPr lang="en-US" altLang="zh-CN" sz="3600" dirty="0">
                <a:solidFill>
                  <a:srgbClr val="0000FF"/>
                </a:solidFill>
                <a:latin typeface="Times New Roman" panose="02020603050405020304" pitchFamily="18" charset="0"/>
                <a:ea typeface="华文中宋" pitchFamily="2" charset="-122"/>
              </a:rPr>
              <a:t>0.1.2 电子技术的应用</a:t>
            </a:r>
            <a:endParaRPr lang="en-US" altLang="zh-CN" sz="3600" dirty="0">
              <a:solidFill>
                <a:srgbClr val="0000FF"/>
              </a:solidFill>
              <a:latin typeface="Times New Roman" panose="02020603050405020304" pitchFamily="18" charset="0"/>
              <a:ea typeface="华文中宋" pitchFamily="2" charset="-122"/>
            </a:endParaRPr>
          </a:p>
        </p:txBody>
      </p:sp>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custDataLst>
              <p:tags r:id="rId1"/>
            </p:custDataLst>
          </p:nvPr>
        </p:nvPicPr>
        <p:blipFill>
          <a:blip r:embed="rId2"/>
          <a:srcRect t="12898"/>
          <a:stretch>
            <a:fillRect/>
          </a:stretch>
        </p:blipFill>
        <p:spPr>
          <a:xfrm>
            <a:off x="827405" y="-27305"/>
            <a:ext cx="8249920" cy="5171440"/>
          </a:xfrm>
          <a:prstGeom prst="rect">
            <a:avLst/>
          </a:prstGeom>
        </p:spPr>
      </p:pic>
      <p:pic>
        <p:nvPicPr>
          <p:cNvPr id="3" name="图片 2"/>
          <p:cNvPicPr>
            <a:picLocks noChangeAspect="1"/>
          </p:cNvPicPr>
          <p:nvPr>
            <p:custDataLst>
              <p:tags r:id="rId3"/>
            </p:custDataLst>
          </p:nvPr>
        </p:nvPicPr>
        <p:blipFill>
          <a:blip r:embed="rId4"/>
          <a:srcRect t="5944" b="4249"/>
          <a:stretch>
            <a:fillRect/>
          </a:stretch>
        </p:blipFill>
        <p:spPr>
          <a:xfrm>
            <a:off x="971550" y="5013325"/>
            <a:ext cx="5854065" cy="1810385"/>
          </a:xfrm>
          <a:prstGeom prst="rect">
            <a:avLst/>
          </a:prstGeom>
        </p:spPr>
      </p:pic>
    </p:spTree>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6258" name="Text Box 2"/>
          <p:cNvSpPr txBox="1"/>
          <p:nvPr/>
        </p:nvSpPr>
        <p:spPr>
          <a:xfrm>
            <a:off x="714375" y="1000125"/>
            <a:ext cx="7991475" cy="5330825"/>
          </a:xfrm>
          <a:prstGeom prst="rect">
            <a:avLst/>
          </a:prstGeom>
          <a:noFill/>
          <a:ln w="9525">
            <a:noFill/>
          </a:ln>
        </p:spPr>
        <p:txBody>
          <a:bodyPr>
            <a:spAutoFit/>
          </a:bodyPr>
          <a:p>
            <a:pPr marL="457200" marR="0" lvl="1" indent="0" algn="just" defTabSz="914400" rtl="0" eaLnBrk="1" fontAlgn="base" latinLnBrk="0" hangingPunct="1">
              <a:lnSpc>
                <a:spcPct val="130000"/>
              </a:lnSpc>
              <a:spcBef>
                <a:spcPct val="0"/>
              </a:spcBef>
              <a:spcAft>
                <a:spcPct val="0"/>
              </a:spcAft>
              <a:buClrTx/>
              <a:buSzTx/>
              <a:buFont typeface="Wingdings" panose="05000000000000000000" pitchFamily="2" charset="2"/>
              <a:buChar char="Ø"/>
            </a:pPr>
            <a:r>
              <a:rPr kumimoji="0" lang="zh-CN" altLang="en-US" sz="2400" b="1" i="0" u="none" strike="noStrike" kern="1200" cap="none" spc="0" normalizeH="0" baseline="0" noProof="1" dirty="0">
                <a:solidFill>
                  <a:srgbClr val="0000FF"/>
                </a:solidFill>
                <a:latin typeface="Times New Roman" panose="02020603050405020304" pitchFamily="18" charset="0"/>
                <a:ea typeface="宋体" panose="02010600030101010101" pitchFamily="2" charset="-122"/>
                <a:cs typeface="+mn-cs"/>
              </a:rPr>
              <a:t>工程性</a:t>
            </a:r>
            <a:r>
              <a:rPr kumimoji="0" lang="zh-CN" altLang="en-US" sz="2400" b="1" i="0" u="none" strike="noStrike" kern="1200" cap="none" spc="0" normalizeH="0" baseline="0" noProof="1" dirty="0">
                <a:solidFill>
                  <a:srgbClr val="0000FF"/>
                </a:solidFill>
                <a:latin typeface="Times New Roman" panose="02020603050405020304" pitchFamily="18" charset="0"/>
                <a:ea typeface="宋体" panose="02010600030101010101" pitchFamily="2" charset="-122"/>
                <a:cs typeface="+mn-cs"/>
              </a:rPr>
              <a:t>强</a:t>
            </a:r>
            <a:r>
              <a:rPr kumimoji="0" lang="zh-CN" altLang="en-US" sz="2400" b="1" i="0" u="none" strike="noStrike" kern="1200" cap="none" spc="0" normalizeH="0" baseline="0" noProof="1" dirty="0">
                <a:solidFill>
                  <a:schemeClr val="tx1"/>
                </a:solidFill>
                <a:latin typeface="Times New Roman" panose="02020603050405020304" pitchFamily="18" charset="0"/>
                <a:ea typeface="宋体" panose="02010600030101010101" pitchFamily="2" charset="-122"/>
                <a:cs typeface="+mn-cs"/>
              </a:rPr>
              <a:t>：</a:t>
            </a:r>
            <a:endParaRPr kumimoji="0" lang="en-US" altLang="zh-CN" sz="2400" b="1" i="0" u="none" strike="noStrike" kern="1200" cap="none" spc="0" normalizeH="0" baseline="0" noProof="1" dirty="0">
              <a:solidFill>
                <a:schemeClr val="tx1"/>
              </a:solidFill>
              <a:latin typeface="Times New Roman" panose="02020603050405020304" pitchFamily="18" charset="0"/>
              <a:ea typeface="宋体" panose="02010600030101010101" pitchFamily="2" charset="-122"/>
              <a:cs typeface="+mn-cs"/>
            </a:endParaRPr>
          </a:p>
          <a:p>
            <a:pPr marL="1257300" marR="0" lvl="2" indent="-342900" algn="just" defTabSz="914400" rtl="0" eaLnBrk="1" fontAlgn="base" latinLnBrk="0" hangingPunct="1">
              <a:lnSpc>
                <a:spcPct val="130000"/>
              </a:lnSpc>
              <a:spcBef>
                <a:spcPct val="0"/>
              </a:spcBef>
              <a:spcAft>
                <a:spcPct val="0"/>
              </a:spcAft>
              <a:buClrTx/>
              <a:buSzTx/>
              <a:buFont typeface="Wingdings" panose="05000000000000000000" pitchFamily="2" charset="2"/>
              <a:buChar char="l"/>
            </a:pPr>
            <a:r>
              <a:rPr kumimoji="0" lang="zh-CN" altLang="en-US" sz="2400" b="1" i="0" u="none" strike="noStrike" kern="1200" cap="none" spc="0" normalizeH="0" baseline="0" noProof="1" dirty="0">
                <a:solidFill>
                  <a:schemeClr val="tx1"/>
                </a:solidFill>
                <a:latin typeface="Times New Roman" panose="02020603050405020304" pitchFamily="18" charset="0"/>
                <a:ea typeface="宋体" panose="02010600030101010101" pitchFamily="2" charset="-122"/>
                <a:cs typeface="+mn-cs"/>
              </a:rPr>
              <a:t>  功能：定性分析、方案比较；</a:t>
            </a:r>
            <a:endParaRPr kumimoji="0" lang="en-US" altLang="zh-CN" sz="2400" b="1" i="0" u="none" strike="noStrike" kern="1200" cap="none" spc="0" normalizeH="0" baseline="0" noProof="1" dirty="0">
              <a:solidFill>
                <a:schemeClr val="tx1"/>
              </a:solidFill>
              <a:latin typeface="Times New Roman" panose="02020603050405020304" pitchFamily="18" charset="0"/>
              <a:ea typeface="宋体" panose="02010600030101010101" pitchFamily="2" charset="-122"/>
              <a:cs typeface="+mn-cs"/>
            </a:endParaRPr>
          </a:p>
          <a:p>
            <a:pPr marL="1257300" marR="0" lvl="2" indent="-342900" algn="just" defTabSz="914400" rtl="0" eaLnBrk="1" fontAlgn="base" latinLnBrk="0" hangingPunct="1">
              <a:lnSpc>
                <a:spcPct val="130000"/>
              </a:lnSpc>
              <a:spcBef>
                <a:spcPct val="0"/>
              </a:spcBef>
              <a:spcAft>
                <a:spcPct val="0"/>
              </a:spcAft>
              <a:buClrTx/>
              <a:buSzTx/>
              <a:buFont typeface="Wingdings" panose="05000000000000000000" pitchFamily="2" charset="2"/>
              <a:buChar char="l"/>
            </a:pPr>
            <a:r>
              <a:rPr kumimoji="0" lang="zh-CN" altLang="en-US" sz="2400" b="1" i="0" u="none" strike="noStrike" kern="1200" cap="none" spc="0" normalizeH="0" baseline="0" noProof="1" dirty="0">
                <a:solidFill>
                  <a:schemeClr val="tx1"/>
                </a:solidFill>
                <a:latin typeface="Times New Roman" panose="02020603050405020304" pitchFamily="18" charset="0"/>
                <a:ea typeface="宋体" panose="02010600030101010101" pitchFamily="2" charset="-122"/>
                <a:cs typeface="+mn-cs"/>
              </a:rPr>
              <a:t>  指标：选择模型、估算；</a:t>
            </a:r>
            <a:endParaRPr kumimoji="0" lang="en-US" altLang="zh-CN" sz="2400" b="1" i="0" u="none" strike="noStrike" kern="1200" cap="none" spc="0" normalizeH="0" baseline="0" noProof="1" dirty="0">
              <a:solidFill>
                <a:schemeClr val="tx1"/>
              </a:solidFill>
              <a:latin typeface="Times New Roman" panose="02020603050405020304" pitchFamily="18" charset="0"/>
              <a:ea typeface="宋体" panose="02010600030101010101" pitchFamily="2" charset="-122"/>
              <a:cs typeface="+mn-cs"/>
            </a:endParaRPr>
          </a:p>
          <a:p>
            <a:pPr marL="1257300" marR="0" lvl="2" indent="-342900" algn="just" defTabSz="914400" rtl="0" eaLnBrk="1" fontAlgn="base" latinLnBrk="0" hangingPunct="1">
              <a:lnSpc>
                <a:spcPct val="130000"/>
              </a:lnSpc>
              <a:spcBef>
                <a:spcPct val="0"/>
              </a:spcBef>
              <a:spcAft>
                <a:spcPct val="0"/>
              </a:spcAft>
              <a:buClrTx/>
              <a:buSzTx/>
              <a:buFont typeface="Wingdings" panose="05000000000000000000" pitchFamily="2" charset="2"/>
              <a:buChar char="l"/>
            </a:pPr>
            <a:r>
              <a:rPr kumimoji="0" lang="zh-CN" altLang="en-US" sz="2400" b="1" i="0" u="none" strike="noStrike" kern="1200" cap="none" spc="0" normalizeH="0" baseline="0" noProof="1" dirty="0">
                <a:solidFill>
                  <a:schemeClr val="tx1"/>
                </a:solidFill>
                <a:latin typeface="Times New Roman" panose="02020603050405020304" pitchFamily="18" charset="0"/>
                <a:ea typeface="宋体" panose="02010600030101010101" pitchFamily="2" charset="-122"/>
                <a:cs typeface="+mn-cs"/>
              </a:rPr>
              <a:t>  误差范围。</a:t>
            </a:r>
            <a:endParaRPr kumimoji="0" lang="zh-CN" altLang="en-US" sz="2400" b="1" i="0" u="none" strike="noStrike" kern="1200" cap="none" spc="0" normalizeH="0" baseline="0" noProof="1" dirty="0">
              <a:solidFill>
                <a:schemeClr val="tx1"/>
              </a:solidFill>
              <a:latin typeface="Times New Roman" panose="02020603050405020304" pitchFamily="18" charset="0"/>
              <a:ea typeface="宋体" panose="02010600030101010101" pitchFamily="2" charset="-122"/>
              <a:cs typeface="+mn-cs"/>
            </a:endParaRPr>
          </a:p>
          <a:p>
            <a:pPr marL="914400" marR="0" lvl="2" indent="0" algn="just" defTabSz="914400" rtl="0" eaLnBrk="1" fontAlgn="base" latinLnBrk="0" hangingPunct="1">
              <a:lnSpc>
                <a:spcPct val="130000"/>
              </a:lnSpc>
              <a:spcBef>
                <a:spcPct val="0"/>
              </a:spcBef>
              <a:spcAft>
                <a:spcPct val="0"/>
              </a:spcAft>
              <a:buClrTx/>
              <a:buSzTx/>
              <a:buFont typeface="Wingdings" panose="05000000000000000000" pitchFamily="2" charset="2"/>
              <a:buNone/>
            </a:pPr>
            <a:endParaRPr kumimoji="0" lang="zh-CN" altLang="en-US" sz="2400" b="1" i="0" u="none" strike="noStrike" kern="1200" cap="none" spc="0" normalizeH="0" baseline="0" noProof="1" dirty="0">
              <a:solidFill>
                <a:schemeClr val="tx1"/>
              </a:solidFill>
              <a:latin typeface="Times New Roman" panose="02020603050405020304" pitchFamily="18" charset="0"/>
              <a:ea typeface="宋体" panose="02010600030101010101" pitchFamily="2" charset="-122"/>
              <a:cs typeface="+mn-cs"/>
            </a:endParaRPr>
          </a:p>
          <a:p>
            <a:pPr marL="457200" marR="0" lvl="1" indent="0" algn="l" defTabSz="914400" rtl="0" eaLnBrk="0" fontAlgn="base" latinLnBrk="0" hangingPunct="0">
              <a:lnSpc>
                <a:spcPct val="100000"/>
              </a:lnSpc>
              <a:spcBef>
                <a:spcPct val="20000"/>
              </a:spcBef>
              <a:spcAft>
                <a:spcPct val="0"/>
              </a:spcAft>
              <a:buClr>
                <a:schemeClr val="tx2"/>
              </a:buClr>
              <a:buSzPct val="85000"/>
              <a:buFont typeface="Wingdings" panose="05000000000000000000" pitchFamily="2" charset="2"/>
              <a:buChar char="Ø"/>
            </a:pPr>
            <a:r>
              <a:rPr kumimoji="0" lang="zh-CN" altLang="en-US" sz="2400" b="1" i="0" u="none" strike="noStrike" kern="1200" cap="none" spc="0" normalizeH="0" baseline="0" noProof="1" dirty="0">
                <a:solidFill>
                  <a:srgbClr val="0000FF"/>
                </a:solidFill>
                <a:latin typeface="Times New Roman" panose="02020603050405020304" pitchFamily="18" charset="0"/>
                <a:ea typeface="宋体" panose="02010600030101010101" pitchFamily="2" charset="-122"/>
                <a:cs typeface="+mn-cs"/>
              </a:rPr>
              <a:t>实践性</a:t>
            </a:r>
            <a:r>
              <a:rPr kumimoji="0" lang="zh-CN" altLang="en-US" sz="2400" b="1" i="0" u="none" strike="noStrike" kern="1200" cap="none" spc="0" normalizeH="0" baseline="0" noProof="1" dirty="0">
                <a:solidFill>
                  <a:srgbClr val="0000FF"/>
                </a:solidFill>
                <a:latin typeface="Times New Roman" panose="02020603050405020304" pitchFamily="18" charset="0"/>
                <a:ea typeface="宋体" panose="02010600030101010101" pitchFamily="2" charset="-122"/>
                <a:cs typeface="+mn-cs"/>
              </a:rPr>
              <a:t>强：</a:t>
            </a:r>
            <a:endParaRPr kumimoji="0" lang="en-US" altLang="zh-CN" sz="2400" b="1" i="0" u="none" strike="noStrike" kern="1200" cap="none" spc="0" normalizeH="0" baseline="0" noProof="1" dirty="0">
              <a:solidFill>
                <a:srgbClr val="0000FF"/>
              </a:solidFill>
              <a:latin typeface="Times New Roman" panose="02020603050405020304" pitchFamily="18" charset="0"/>
              <a:ea typeface="宋体" panose="02010600030101010101" pitchFamily="2" charset="-122"/>
              <a:cs typeface="+mn-cs"/>
            </a:endParaRPr>
          </a:p>
          <a:p>
            <a:pPr marL="1257300" marR="0" lvl="2" indent="-342900" algn="just" defTabSz="914400" rtl="0" eaLnBrk="1" fontAlgn="base" latinLnBrk="0" hangingPunct="1">
              <a:lnSpc>
                <a:spcPct val="130000"/>
              </a:lnSpc>
              <a:spcBef>
                <a:spcPct val="0"/>
              </a:spcBef>
              <a:spcAft>
                <a:spcPct val="0"/>
              </a:spcAft>
              <a:buClr>
                <a:schemeClr val="tx2"/>
              </a:buClr>
              <a:buSzPct val="85000"/>
              <a:buFont typeface="Wingdings" panose="05000000000000000000" pitchFamily="2" charset="2"/>
              <a:buChar char="l"/>
            </a:pPr>
            <a:r>
              <a:rPr kumimoji="0" lang="zh-CN" altLang="en-US" sz="2400" b="1" i="0" u="none" strike="noStrike" kern="1200" cap="none" spc="0" normalizeH="0" baseline="0" noProof="1" dirty="0">
                <a:solidFill>
                  <a:schemeClr val="tx1"/>
                </a:solidFill>
                <a:latin typeface="Times New Roman" panose="02020603050405020304" pitchFamily="18" charset="0"/>
                <a:ea typeface="宋体" panose="02010600030101010101" pitchFamily="2" charset="-122"/>
                <a:cs typeface="+mn-cs"/>
              </a:rPr>
              <a:t>常用电子仪器的使用方法；</a:t>
            </a:r>
            <a:endParaRPr kumimoji="0" lang="zh-CN" altLang="en-US" sz="2400" b="1" i="0" u="none" strike="noStrike" kern="1200" cap="none" spc="0" normalizeH="0" baseline="0" noProof="1" dirty="0">
              <a:solidFill>
                <a:schemeClr val="tx1"/>
              </a:solidFill>
              <a:latin typeface="Times New Roman" panose="02020603050405020304" pitchFamily="18" charset="0"/>
              <a:ea typeface="宋体" panose="02010600030101010101" pitchFamily="2" charset="-122"/>
              <a:cs typeface="+mn-cs"/>
            </a:endParaRPr>
          </a:p>
          <a:p>
            <a:pPr marL="1257300" marR="0" lvl="2" indent="-342900" algn="just" defTabSz="914400" rtl="0" eaLnBrk="1" fontAlgn="base" latinLnBrk="0" hangingPunct="1">
              <a:lnSpc>
                <a:spcPct val="130000"/>
              </a:lnSpc>
              <a:spcBef>
                <a:spcPct val="0"/>
              </a:spcBef>
              <a:spcAft>
                <a:spcPct val="0"/>
              </a:spcAft>
              <a:buClr>
                <a:schemeClr val="tx2"/>
              </a:buClr>
              <a:buSzPct val="85000"/>
              <a:buFont typeface="Wingdings" panose="05000000000000000000" pitchFamily="2" charset="2"/>
              <a:buChar char="l"/>
            </a:pPr>
            <a:r>
              <a:rPr kumimoji="0" lang="zh-CN" altLang="en-US" sz="2400" b="1" i="0" u="none" strike="noStrike" kern="1200" cap="none" spc="0" normalizeH="0" baseline="0" noProof="1" dirty="0">
                <a:solidFill>
                  <a:schemeClr val="tx1"/>
                </a:solidFill>
                <a:latin typeface="Times New Roman" panose="02020603050405020304" pitchFamily="18" charset="0"/>
                <a:ea typeface="宋体" panose="02010600030101010101" pitchFamily="2" charset="-122"/>
                <a:cs typeface="+mn-cs"/>
              </a:rPr>
              <a:t> 电子电路的测试方法；</a:t>
            </a:r>
            <a:endParaRPr kumimoji="0" lang="zh-CN" altLang="en-US" sz="2400" b="1" i="0" u="none" strike="noStrike" kern="1200" cap="none" spc="0" normalizeH="0" baseline="0" noProof="1" dirty="0">
              <a:solidFill>
                <a:schemeClr val="tx1"/>
              </a:solidFill>
              <a:latin typeface="Times New Roman" panose="02020603050405020304" pitchFamily="18" charset="0"/>
              <a:ea typeface="宋体" panose="02010600030101010101" pitchFamily="2" charset="-122"/>
              <a:cs typeface="+mn-cs"/>
            </a:endParaRPr>
          </a:p>
          <a:p>
            <a:pPr marL="1257300" marR="0" lvl="2" indent="-342900" algn="just" defTabSz="914400" rtl="0" eaLnBrk="1" fontAlgn="base" latinLnBrk="0" hangingPunct="1">
              <a:lnSpc>
                <a:spcPct val="130000"/>
              </a:lnSpc>
              <a:spcBef>
                <a:spcPct val="0"/>
              </a:spcBef>
              <a:spcAft>
                <a:spcPct val="0"/>
              </a:spcAft>
              <a:buClr>
                <a:schemeClr val="tx2"/>
              </a:buClr>
              <a:buSzPct val="85000"/>
              <a:buFont typeface="Wingdings" panose="05000000000000000000" pitchFamily="2" charset="2"/>
              <a:buChar char="l"/>
            </a:pPr>
            <a:r>
              <a:rPr kumimoji="0" lang="zh-CN" altLang="en-US" sz="2400" b="1" i="0" u="none" strike="noStrike" kern="1200" cap="none" spc="0" normalizeH="0" baseline="0" noProof="1" dirty="0">
                <a:solidFill>
                  <a:schemeClr val="tx1"/>
                </a:solidFill>
                <a:latin typeface="Times New Roman" panose="02020603050405020304" pitchFamily="18" charset="0"/>
                <a:ea typeface="宋体" panose="02010600030101010101" pitchFamily="2" charset="-122"/>
                <a:cs typeface="+mn-cs"/>
              </a:rPr>
              <a:t> 故障的判断与排除方法；</a:t>
            </a:r>
            <a:endParaRPr kumimoji="0" lang="zh-CN" altLang="en-US" sz="2400" b="1" i="0" u="none" strike="noStrike" kern="1200" cap="none" spc="0" normalizeH="0" baseline="0" noProof="1" dirty="0">
              <a:solidFill>
                <a:schemeClr val="tx1"/>
              </a:solidFill>
              <a:latin typeface="Times New Roman" panose="02020603050405020304" pitchFamily="18" charset="0"/>
              <a:ea typeface="宋体" panose="02010600030101010101" pitchFamily="2" charset="-122"/>
              <a:cs typeface="+mn-cs"/>
            </a:endParaRPr>
          </a:p>
          <a:p>
            <a:pPr marL="1257300" marR="0" lvl="2" indent="-342900" algn="just" defTabSz="914400" rtl="0" eaLnBrk="1" fontAlgn="base" latinLnBrk="0" hangingPunct="1">
              <a:lnSpc>
                <a:spcPct val="130000"/>
              </a:lnSpc>
              <a:spcBef>
                <a:spcPct val="0"/>
              </a:spcBef>
              <a:spcAft>
                <a:spcPct val="0"/>
              </a:spcAft>
              <a:buClr>
                <a:schemeClr val="tx2"/>
              </a:buClr>
              <a:buSzPct val="85000"/>
              <a:buFont typeface="Wingdings" panose="05000000000000000000" pitchFamily="2" charset="2"/>
              <a:buChar char="l"/>
            </a:pPr>
            <a:r>
              <a:rPr kumimoji="0" lang="zh-CN" altLang="en-US" sz="2400" b="1" i="0" u="none" strike="noStrike" kern="1200" cap="none" spc="0" normalizeH="0" baseline="0" noProof="1" dirty="0">
                <a:solidFill>
                  <a:schemeClr val="tx1"/>
                </a:solidFill>
                <a:latin typeface="Times New Roman" panose="02020603050405020304" pitchFamily="18" charset="0"/>
                <a:ea typeface="宋体" panose="02010600030101010101" pitchFamily="2" charset="-122"/>
                <a:cs typeface="+mn-cs"/>
              </a:rPr>
              <a:t> </a:t>
            </a:r>
            <a:r>
              <a:rPr kumimoji="0" lang="en-US" altLang="zh-CN" sz="2400" b="1" i="0" u="none" strike="noStrike" kern="1200" cap="none" spc="0" normalizeH="0" baseline="0" noProof="1" dirty="0">
                <a:solidFill>
                  <a:schemeClr val="tx1"/>
                </a:solidFill>
                <a:latin typeface="Times New Roman" panose="02020603050405020304" pitchFamily="18" charset="0"/>
                <a:ea typeface="宋体" panose="02010600030101010101" pitchFamily="2" charset="-122"/>
                <a:cs typeface="+mn-cs"/>
              </a:rPr>
              <a:t>EDA</a:t>
            </a:r>
            <a:r>
              <a:rPr kumimoji="0" lang="zh-CN" altLang="en-US" sz="2400" b="1" i="0" u="none" strike="noStrike" kern="1200" cap="none" spc="0" normalizeH="0" baseline="0" noProof="1" dirty="0">
                <a:solidFill>
                  <a:schemeClr val="tx1"/>
                </a:solidFill>
                <a:latin typeface="Times New Roman" panose="02020603050405020304" pitchFamily="18" charset="0"/>
                <a:ea typeface="宋体" panose="02010600030101010101" pitchFamily="2" charset="-122"/>
                <a:cs typeface="+mn-cs"/>
              </a:rPr>
              <a:t>软件的应用方法。</a:t>
            </a:r>
            <a:endParaRPr kumimoji="0" lang="zh-CN" altLang="en-US" sz="2400" b="1" i="0" u="none" strike="noStrike" kern="1200" cap="none" spc="0" normalizeH="0" baseline="0" noProof="1" dirty="0">
              <a:solidFill>
                <a:schemeClr val="tx1"/>
              </a:solidFill>
              <a:latin typeface="Times New Roman" panose="02020603050405020304" pitchFamily="18" charset="0"/>
              <a:ea typeface="宋体" panose="02010600030101010101" pitchFamily="2" charset="-122"/>
              <a:cs typeface="+mn-cs"/>
            </a:endParaRPr>
          </a:p>
          <a:p>
            <a:pPr marL="457200" marR="0" lvl="1" indent="0" algn="just" defTabSz="914400" rtl="0" eaLnBrk="1" fontAlgn="base" latinLnBrk="0" hangingPunct="1">
              <a:lnSpc>
                <a:spcPct val="130000"/>
              </a:lnSpc>
              <a:spcBef>
                <a:spcPct val="0"/>
              </a:spcBef>
              <a:spcAft>
                <a:spcPct val="0"/>
              </a:spcAft>
              <a:buClrTx/>
              <a:buSzTx/>
              <a:buFont typeface="Wingdings" panose="05000000000000000000" pitchFamily="2" charset="2"/>
              <a:buChar char="Ø"/>
            </a:pPr>
            <a:endParaRPr kumimoji="0" lang="zh-CN" altLang="en-US" sz="2400" b="1" i="0" u="none" strike="noStrike" kern="1200" cap="none" spc="0" normalizeH="0" baseline="0" noProof="1" dirty="0">
              <a:solidFill>
                <a:schemeClr val="tx1"/>
              </a:solidFill>
              <a:latin typeface="Times New Roman" panose="02020603050405020304" pitchFamily="18" charset="0"/>
              <a:ea typeface="宋体" panose="02010600030101010101" pitchFamily="2" charset="-122"/>
              <a:cs typeface="+mn-cs"/>
            </a:endParaRPr>
          </a:p>
        </p:txBody>
      </p:sp>
      <p:sp>
        <p:nvSpPr>
          <p:cNvPr id="34818" name="Text Box 16"/>
          <p:cNvSpPr txBox="1"/>
          <p:nvPr/>
        </p:nvSpPr>
        <p:spPr>
          <a:xfrm>
            <a:off x="971550" y="44450"/>
            <a:ext cx="6913563" cy="700088"/>
          </a:xfrm>
          <a:prstGeom prst="rect">
            <a:avLst/>
          </a:prstGeom>
          <a:noFill/>
          <a:ln w="9525">
            <a:noFill/>
          </a:ln>
        </p:spPr>
        <p:txBody>
          <a:bodyPr anchor="t" anchorCtr="0">
            <a:spAutoFit/>
          </a:bodyPr>
          <a:p>
            <a:pPr>
              <a:lnSpc>
                <a:spcPct val="110000"/>
              </a:lnSpc>
              <a:spcBef>
                <a:spcPct val="10000"/>
              </a:spcBef>
              <a:buFont typeface="Wingdings" panose="05000000000000000000" pitchFamily="2" charset="2"/>
            </a:pPr>
            <a:r>
              <a:rPr lang="en-US" altLang="zh-CN" sz="3600" dirty="0">
                <a:solidFill>
                  <a:srgbClr val="0000FF"/>
                </a:solidFill>
                <a:latin typeface="Times New Roman" panose="02020603050405020304" pitchFamily="18" charset="0"/>
                <a:ea typeface="华文中宋" pitchFamily="2" charset="-122"/>
              </a:rPr>
              <a:t>0.2.1 </a:t>
            </a:r>
            <a:r>
              <a:rPr lang="zh-CN" altLang="en-US" sz="3600" dirty="0">
                <a:solidFill>
                  <a:srgbClr val="0000FF"/>
                </a:solidFill>
                <a:latin typeface="Times New Roman" panose="02020603050405020304" pitchFamily="18" charset="0"/>
                <a:ea typeface="华文中宋" pitchFamily="2" charset="-122"/>
              </a:rPr>
              <a:t>课程特点</a:t>
            </a:r>
            <a:endParaRPr lang="zh-CN" altLang="en-US" sz="3600" dirty="0">
              <a:solidFill>
                <a:srgbClr val="0000FF"/>
              </a:solidFill>
              <a:latin typeface="Times New Roman" panose="02020603050405020304" pitchFamily="18" charset="0"/>
              <a:ea typeface="华文中宋" pitchFamily="2" charset="-122"/>
            </a:endParaRPr>
          </a:p>
        </p:txBody>
      </p:sp>
    </p:spTree>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8307" name="Rectangle 3"/>
          <p:cNvSpPr>
            <a:spLocks noGrp="1" noChangeArrowheads="1"/>
          </p:cNvSpPr>
          <p:nvPr>
            <p:ph idx="1"/>
          </p:nvPr>
        </p:nvSpPr>
        <p:spPr bwMode="auto">
          <a:xfrm>
            <a:off x="611188" y="1514475"/>
            <a:ext cx="8077200" cy="1066800"/>
          </a:xfrm>
        </p:spPr>
        <p:txBody>
          <a:bodyPr vert="horz" wrap="square" lIns="91440" tIns="45720" rIns="91440" bIns="45720" numCol="1" anchor="t" anchorCtr="0" compatLnSpc="1"/>
          <a:lstStyle/>
          <a:p>
            <a:pPr marL="800100" marR="0" lvl="1" indent="-342900" algn="just" defTabSz="914400" rtl="0" eaLnBrk="1" fontAlgn="base" latinLnBrk="0" hangingPunct="1">
              <a:lnSpc>
                <a:spcPct val="130000"/>
              </a:lnSpc>
              <a:spcBef>
                <a:spcPct val="0"/>
              </a:spcBef>
              <a:spcAft>
                <a:spcPct val="0"/>
              </a:spcAft>
              <a:buClrTx/>
              <a:buSzTx/>
              <a:buFont typeface="Wingdings" panose="05000000000000000000" pitchFamily="2" charset="2"/>
              <a:buChar char="Ø"/>
              <a:defRPr/>
            </a:pPr>
            <a:r>
              <a:rPr kumimoji="0" lang="zh-CN" altLang="en-US" sz="2400" b="1" i="0" u="none" strike="noStrike" kern="1200" cap="none" spc="0" normalizeH="0" baseline="0" noProof="0" dirty="0">
                <a:ln>
                  <a:noFill/>
                </a:ln>
                <a:solidFill>
                  <a:schemeClr val="tx1"/>
                </a:solidFill>
                <a:effectLst/>
                <a:uLnTx/>
                <a:uFillTx/>
                <a:latin typeface="+mn-lt"/>
                <a:ea typeface="+mn-ea"/>
                <a:cs typeface="+mn-cs"/>
              </a:rPr>
              <a:t>会分析：定性分析</a:t>
            </a:r>
            <a:endParaRPr kumimoji="0" lang="zh-CN" altLang="en-US" sz="2400" b="1" i="0" u="none" strike="noStrike" kern="1200" cap="none" spc="0" normalizeH="0" baseline="0" noProof="0" dirty="0">
              <a:ln>
                <a:noFill/>
              </a:ln>
              <a:solidFill>
                <a:schemeClr val="tx1"/>
              </a:solidFill>
              <a:effectLst/>
              <a:uLnTx/>
              <a:uFillTx/>
              <a:latin typeface="+mn-lt"/>
              <a:ea typeface="+mn-ea"/>
              <a:cs typeface="+mn-cs"/>
            </a:endParaRPr>
          </a:p>
          <a:p>
            <a:pPr marL="800100" marR="0" lvl="1" indent="-342900" algn="just" defTabSz="914400" rtl="0" eaLnBrk="1" fontAlgn="base" latinLnBrk="0" hangingPunct="1">
              <a:lnSpc>
                <a:spcPct val="130000"/>
              </a:lnSpc>
              <a:spcBef>
                <a:spcPct val="0"/>
              </a:spcBef>
              <a:spcAft>
                <a:spcPct val="0"/>
              </a:spcAft>
              <a:buClrTx/>
              <a:buSzTx/>
              <a:buFont typeface="Wingdings" panose="05000000000000000000" pitchFamily="2" charset="2"/>
              <a:buChar char="Ø"/>
              <a:defRPr/>
            </a:pPr>
            <a:r>
              <a:rPr kumimoji="0" lang="zh-CN" altLang="en-US" sz="2400" b="1" i="0" u="none" strike="noStrike" kern="1200" cap="none" spc="0" normalizeH="0" baseline="0" noProof="0" dirty="0">
                <a:ln>
                  <a:noFill/>
                </a:ln>
                <a:solidFill>
                  <a:schemeClr val="tx1"/>
                </a:solidFill>
                <a:effectLst/>
                <a:uLnTx/>
                <a:uFillTx/>
                <a:latin typeface="+mn-lt"/>
                <a:ea typeface="+mn-ea"/>
                <a:cs typeface="+mn-cs"/>
              </a:rPr>
              <a:t>会计算：定量计算</a:t>
            </a:r>
            <a:endParaRPr kumimoji="0" lang="zh-CN" altLang="en-US" sz="2400" b="1" i="0" u="none" strike="noStrike" kern="1200" cap="none" spc="0" normalizeH="0" baseline="0" noProof="0" dirty="0">
              <a:ln>
                <a:noFill/>
              </a:ln>
              <a:solidFill>
                <a:schemeClr val="tx1"/>
              </a:solidFill>
              <a:effectLst/>
              <a:uLnTx/>
              <a:uFillTx/>
              <a:latin typeface="+mn-lt"/>
              <a:ea typeface="+mn-ea"/>
              <a:cs typeface="+mn-cs"/>
            </a:endParaRPr>
          </a:p>
        </p:txBody>
      </p:sp>
      <p:sp>
        <p:nvSpPr>
          <p:cNvPr id="36866" name="Text Box 7"/>
          <p:cNvSpPr txBox="1"/>
          <p:nvPr/>
        </p:nvSpPr>
        <p:spPr>
          <a:xfrm>
            <a:off x="1063625" y="2551113"/>
            <a:ext cx="6934200" cy="457200"/>
          </a:xfrm>
          <a:prstGeom prst="rect">
            <a:avLst/>
          </a:prstGeom>
          <a:noFill/>
          <a:ln w="9525">
            <a:noFill/>
          </a:ln>
        </p:spPr>
        <p:txBody>
          <a:bodyPr anchor="t" anchorCtr="0">
            <a:spAutoFit/>
          </a:bodyPr>
          <a:p>
            <a:pPr marL="342900" indent="-342900">
              <a:spcBef>
                <a:spcPct val="20000"/>
              </a:spcBef>
              <a:buFont typeface="Wingdings" panose="05000000000000000000" pitchFamily="2" charset="2"/>
              <a:buChar char="Ø"/>
            </a:pPr>
            <a:r>
              <a:rPr lang="zh-CN" altLang="en-US" dirty="0">
                <a:solidFill>
                  <a:schemeClr val="tx2"/>
                </a:solidFill>
                <a:latin typeface="Times New Roman" panose="02020603050405020304" pitchFamily="18" charset="0"/>
                <a:ea typeface="宋体" panose="02010600030101010101" pitchFamily="2" charset="-122"/>
              </a:rPr>
              <a:t>会设计：电路设计、参数设计、器件选择</a:t>
            </a:r>
            <a:endParaRPr lang="zh-CN" altLang="en-US" b="0" dirty="0">
              <a:solidFill>
                <a:schemeClr val="tx1"/>
              </a:solidFill>
              <a:latin typeface="Times New Roman" panose="02020603050405020304" pitchFamily="18" charset="0"/>
              <a:ea typeface="宋体" panose="02010600030101010101" pitchFamily="2" charset="-122"/>
            </a:endParaRPr>
          </a:p>
        </p:txBody>
      </p:sp>
      <p:sp>
        <p:nvSpPr>
          <p:cNvPr id="36867" name="Text Box 8"/>
          <p:cNvSpPr txBox="1"/>
          <p:nvPr/>
        </p:nvSpPr>
        <p:spPr>
          <a:xfrm>
            <a:off x="1060450" y="3016250"/>
            <a:ext cx="7924800" cy="457200"/>
          </a:xfrm>
          <a:prstGeom prst="rect">
            <a:avLst/>
          </a:prstGeom>
          <a:noFill/>
          <a:ln w="9525">
            <a:noFill/>
          </a:ln>
        </p:spPr>
        <p:txBody>
          <a:bodyPr anchor="t" anchorCtr="0">
            <a:spAutoFit/>
          </a:bodyPr>
          <a:p>
            <a:pPr marL="342900" indent="-342900">
              <a:spcBef>
                <a:spcPct val="20000"/>
              </a:spcBef>
              <a:buFont typeface="Wingdings" panose="05000000000000000000" pitchFamily="2" charset="2"/>
              <a:buChar char="Ø"/>
            </a:pPr>
            <a:r>
              <a:rPr lang="zh-CN" altLang="en-US" dirty="0">
                <a:solidFill>
                  <a:schemeClr val="tx2"/>
                </a:solidFill>
                <a:latin typeface="Times New Roman" panose="02020603050405020304" pitchFamily="18" charset="0"/>
                <a:ea typeface="宋体" panose="02010600030101010101" pitchFamily="2" charset="-122"/>
              </a:rPr>
              <a:t>会调试：仪器选用、测试方法、故障诊断、</a:t>
            </a:r>
            <a:r>
              <a:rPr lang="en-US" altLang="zh-CN" dirty="0">
                <a:solidFill>
                  <a:schemeClr val="tx2"/>
                </a:solidFill>
                <a:latin typeface="Times New Roman" panose="02020603050405020304" pitchFamily="18" charset="0"/>
                <a:ea typeface="宋体" panose="02010600030101010101" pitchFamily="2" charset="-122"/>
              </a:rPr>
              <a:t>EDA</a:t>
            </a:r>
            <a:endParaRPr lang="en-US" altLang="zh-CN" b="0" dirty="0">
              <a:solidFill>
                <a:schemeClr val="tx1"/>
              </a:solidFill>
              <a:latin typeface="Times New Roman" panose="02020603050405020304" pitchFamily="18" charset="0"/>
              <a:ea typeface="宋体" panose="02010600030101010101" pitchFamily="2" charset="-122"/>
            </a:endParaRPr>
          </a:p>
        </p:txBody>
      </p:sp>
      <p:sp>
        <p:nvSpPr>
          <p:cNvPr id="36868" name="Text Box 16"/>
          <p:cNvSpPr txBox="1"/>
          <p:nvPr/>
        </p:nvSpPr>
        <p:spPr>
          <a:xfrm>
            <a:off x="971550" y="44450"/>
            <a:ext cx="6913563" cy="700088"/>
          </a:xfrm>
          <a:prstGeom prst="rect">
            <a:avLst/>
          </a:prstGeom>
          <a:noFill/>
          <a:ln w="9525">
            <a:noFill/>
          </a:ln>
        </p:spPr>
        <p:txBody>
          <a:bodyPr anchor="t" anchorCtr="0">
            <a:spAutoFit/>
          </a:bodyPr>
          <a:p>
            <a:pPr>
              <a:lnSpc>
                <a:spcPct val="110000"/>
              </a:lnSpc>
              <a:spcBef>
                <a:spcPct val="10000"/>
              </a:spcBef>
              <a:buFont typeface="Wingdings" panose="05000000000000000000" pitchFamily="2" charset="2"/>
            </a:pPr>
            <a:r>
              <a:rPr lang="en-US" altLang="zh-CN" sz="3600" dirty="0">
                <a:solidFill>
                  <a:srgbClr val="0000FF"/>
                </a:solidFill>
                <a:latin typeface="Times New Roman" panose="02020603050405020304" pitchFamily="18" charset="0"/>
                <a:ea typeface="华文中宋" pitchFamily="2" charset="-122"/>
              </a:rPr>
              <a:t>0.2.2 </a:t>
            </a:r>
            <a:r>
              <a:rPr lang="zh-CN" altLang="en-US" sz="3600" dirty="0">
                <a:solidFill>
                  <a:srgbClr val="0000FF"/>
                </a:solidFill>
                <a:latin typeface="Times New Roman" panose="02020603050405020304" pitchFamily="18" charset="0"/>
                <a:ea typeface="华文中宋" pitchFamily="2" charset="-122"/>
              </a:rPr>
              <a:t>课程要求</a:t>
            </a:r>
            <a:endParaRPr lang="zh-CN" altLang="en-US" sz="3600" dirty="0">
              <a:solidFill>
                <a:srgbClr val="0000FF"/>
              </a:solidFill>
              <a:latin typeface="Times New Roman" panose="02020603050405020304" pitchFamily="18" charset="0"/>
              <a:ea typeface="华文中宋" pitchFamily="2" charset="-122"/>
            </a:endParaRPr>
          </a:p>
        </p:txBody>
      </p:sp>
    </p:spTree>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矩形 3"/>
          <p:cNvSpPr/>
          <p:nvPr/>
        </p:nvSpPr>
        <p:spPr>
          <a:xfrm>
            <a:off x="3143250" y="1989138"/>
            <a:ext cx="4884738" cy="1666875"/>
          </a:xfrm>
          <a:prstGeom prst="rect">
            <a:avLst/>
          </a:prstGeom>
        </p:spPr>
        <p:txBody>
          <a:bodyPr>
            <a:spAutoFit/>
          </a:bodyPr>
          <a:lstStyle/>
          <a:p>
            <a:pPr marL="0" marR="0" lvl="0" indent="0" algn="just" defTabSz="914400" rtl="0" eaLnBrk="1" fontAlgn="base" latinLnBrk="0" hangingPunct="1">
              <a:lnSpc>
                <a:spcPct val="150000"/>
              </a:lnSpc>
              <a:spcBef>
                <a:spcPct val="20000"/>
              </a:spcBef>
              <a:spcAft>
                <a:spcPct val="0"/>
              </a:spcAft>
              <a:buClr>
                <a:schemeClr val="accent1">
                  <a:lumMod val="50000"/>
                </a:schemeClr>
              </a:buClr>
              <a:buSzTx/>
              <a:buFont typeface="Wingdings" panose="05000000000000000000" pitchFamily="2" charset="2"/>
              <a:buChar char="ü"/>
              <a:defRPr/>
            </a:pPr>
            <a:r>
              <a:rPr kumimoji="0" lang="zh-CN" altLang="en-US" sz="3200" b="1" i="0" u="none" strike="noStrike" kern="120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rPr>
              <a:t>期末考试：</a:t>
            </a:r>
            <a:r>
              <a:rPr kumimoji="0" lang="en-US" altLang="zh-CN" sz="3200" b="1" i="0" u="none" strike="noStrike" kern="120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rPr>
              <a:t>7</a:t>
            </a:r>
            <a:r>
              <a:rPr kumimoji="0" lang="en-US" altLang="zh-CN" sz="3200" b="1" i="0" u="none" strike="noStrike" kern="120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rPr>
              <a:t>0</a:t>
            </a:r>
            <a:r>
              <a:rPr kumimoji="0" lang="zh-CN" altLang="en-US" sz="3200" b="1" i="0" u="none" strike="noStrike" kern="120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rPr>
              <a:t>％</a:t>
            </a:r>
            <a:endParaRPr kumimoji="0" lang="en-US" altLang="zh-CN" sz="3200" b="1" i="0" u="none" strike="noStrike" kern="120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endParaRPr>
          </a:p>
          <a:p>
            <a:pPr marL="0" marR="0" lvl="0" indent="0" algn="just" defTabSz="914400" rtl="0" eaLnBrk="1" fontAlgn="base" latinLnBrk="0" hangingPunct="1">
              <a:lnSpc>
                <a:spcPct val="150000"/>
              </a:lnSpc>
              <a:spcBef>
                <a:spcPct val="20000"/>
              </a:spcBef>
              <a:spcAft>
                <a:spcPct val="0"/>
              </a:spcAft>
              <a:buClr>
                <a:schemeClr val="accent1">
                  <a:lumMod val="50000"/>
                </a:schemeClr>
              </a:buClr>
              <a:buSzTx/>
              <a:buFont typeface="Wingdings" panose="05000000000000000000" pitchFamily="2" charset="2"/>
              <a:buChar char="ü"/>
              <a:defRPr/>
            </a:pPr>
            <a:r>
              <a:rPr kumimoji="0" lang="zh-CN" altLang="en-US" sz="3200" b="1" i="0" u="none" strike="noStrike" kern="120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rPr>
              <a:t>平时成绩：</a:t>
            </a:r>
            <a:r>
              <a:rPr kumimoji="0" lang="en-US" altLang="zh-CN" sz="3200" b="1" i="0" u="none" strike="noStrike" kern="120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rPr>
              <a:t>3</a:t>
            </a:r>
            <a:r>
              <a:rPr kumimoji="0" lang="en-US" altLang="zh-CN" sz="3200" b="1" i="0" u="none" strike="noStrike" kern="120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rPr>
              <a:t>0%</a:t>
            </a:r>
            <a:endParaRPr kumimoji="0" lang="en-US" altLang="zh-CN" sz="3200" b="1" i="0" u="none" strike="noStrike" kern="120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endParaRPr>
          </a:p>
        </p:txBody>
      </p:sp>
      <p:sp>
        <p:nvSpPr>
          <p:cNvPr id="38914" name="Text Box 16"/>
          <p:cNvSpPr txBox="1"/>
          <p:nvPr/>
        </p:nvSpPr>
        <p:spPr>
          <a:xfrm>
            <a:off x="971550" y="44450"/>
            <a:ext cx="6913563" cy="700088"/>
          </a:xfrm>
          <a:prstGeom prst="rect">
            <a:avLst/>
          </a:prstGeom>
          <a:noFill/>
          <a:ln w="9525">
            <a:noFill/>
          </a:ln>
        </p:spPr>
        <p:txBody>
          <a:bodyPr anchor="t" anchorCtr="0">
            <a:spAutoFit/>
          </a:bodyPr>
          <a:p>
            <a:pPr>
              <a:lnSpc>
                <a:spcPct val="110000"/>
              </a:lnSpc>
              <a:spcBef>
                <a:spcPct val="10000"/>
              </a:spcBef>
              <a:buFont typeface="Wingdings" panose="05000000000000000000" pitchFamily="2" charset="2"/>
            </a:pPr>
            <a:r>
              <a:rPr lang="en-US" altLang="zh-CN" sz="3600" dirty="0">
                <a:solidFill>
                  <a:srgbClr val="0000FF"/>
                </a:solidFill>
                <a:latin typeface="Times New Roman" panose="02020603050405020304" pitchFamily="18" charset="0"/>
                <a:ea typeface="华文中宋" pitchFamily="2" charset="-122"/>
              </a:rPr>
              <a:t>0.3 </a:t>
            </a:r>
            <a:r>
              <a:rPr lang="zh-CN" altLang="en-US" sz="3600" dirty="0">
                <a:solidFill>
                  <a:srgbClr val="0000FF"/>
                </a:solidFill>
                <a:latin typeface="Times New Roman" panose="02020603050405020304" pitchFamily="18" charset="0"/>
                <a:ea typeface="华文中宋" pitchFamily="2" charset="-122"/>
              </a:rPr>
              <a:t>考核方法</a:t>
            </a:r>
            <a:endParaRPr lang="zh-CN" altLang="en-US" sz="3600" dirty="0">
              <a:solidFill>
                <a:srgbClr val="0000FF"/>
              </a:solidFill>
              <a:latin typeface="Times New Roman" panose="02020603050405020304" pitchFamily="18" charset="0"/>
              <a:ea typeface="华文中宋" pitchFamily="2" charset="-122"/>
            </a:endParaRPr>
          </a:p>
        </p:txBody>
      </p:sp>
    </p:spTree>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9937" name="Text Box 14"/>
          <p:cNvSpPr txBox="1"/>
          <p:nvPr/>
        </p:nvSpPr>
        <p:spPr>
          <a:xfrm>
            <a:off x="1042988" y="981075"/>
            <a:ext cx="7777162" cy="3303588"/>
          </a:xfrm>
          <a:prstGeom prst="rect">
            <a:avLst/>
          </a:prstGeom>
          <a:noFill/>
          <a:ln w="9525">
            <a:noFill/>
          </a:ln>
        </p:spPr>
        <p:txBody>
          <a:bodyPr anchor="t" anchorCtr="0">
            <a:spAutoFit/>
          </a:bodyPr>
          <a:p>
            <a:pPr algn="just">
              <a:spcBef>
                <a:spcPct val="50000"/>
              </a:spcBef>
              <a:buClr>
                <a:srgbClr val="990033"/>
              </a:buClr>
              <a:buSzTx/>
            </a:pPr>
            <a:endParaRPr lang="zh-CN" altLang="en-US" dirty="0">
              <a:latin typeface="Times New Roman" panose="02020603050405020304" pitchFamily="18" charset="0"/>
              <a:ea typeface="黑体" panose="02010609060101010101" pitchFamily="49" charset="-122"/>
            </a:endParaRPr>
          </a:p>
          <a:p>
            <a:pPr algn="just">
              <a:spcBef>
                <a:spcPct val="20000"/>
              </a:spcBef>
              <a:buClr>
                <a:srgbClr val="00664D"/>
              </a:buClr>
              <a:buSzTx/>
              <a:buFont typeface="Wingdings" panose="05000000000000000000" pitchFamily="2" charset="2"/>
              <a:buChar char="ü"/>
            </a:pPr>
            <a:r>
              <a:rPr lang="zh-CN" altLang="en-US" sz="2800" dirty="0">
                <a:solidFill>
                  <a:srgbClr val="0000FF"/>
                </a:solidFill>
                <a:latin typeface="Times New Roman" panose="02020603050405020304" pitchFamily="18" charset="0"/>
                <a:ea typeface="宋体" panose="02010600030101010101" pitchFamily="2" charset="-122"/>
              </a:rPr>
              <a:t>童诗白、华成英，模拟电子技术基础（第五版）高等教育出版社，</a:t>
            </a:r>
            <a:r>
              <a:rPr lang="en-US" altLang="zh-CN" sz="2800" dirty="0">
                <a:solidFill>
                  <a:srgbClr val="0000FF"/>
                </a:solidFill>
                <a:latin typeface="Times New Roman" panose="02020603050405020304" pitchFamily="18" charset="0"/>
                <a:ea typeface="宋体" panose="02010600030101010101" pitchFamily="2" charset="-122"/>
              </a:rPr>
              <a:t>2015</a:t>
            </a:r>
            <a:r>
              <a:rPr lang="zh-CN" altLang="en-US" sz="2800" dirty="0">
                <a:solidFill>
                  <a:srgbClr val="0000FF"/>
                </a:solidFill>
                <a:latin typeface="Times New Roman" panose="02020603050405020304" pitchFamily="18" charset="0"/>
                <a:ea typeface="宋体" panose="02010600030101010101" pitchFamily="2" charset="-122"/>
              </a:rPr>
              <a:t>（教材）</a:t>
            </a:r>
            <a:endParaRPr lang="en-US" altLang="zh-CN" sz="2800" dirty="0">
              <a:solidFill>
                <a:srgbClr val="0000FF"/>
              </a:solidFill>
              <a:latin typeface="Times New Roman" panose="02020603050405020304" pitchFamily="18" charset="0"/>
              <a:ea typeface="宋体" panose="02010600030101010101" pitchFamily="2" charset="-122"/>
            </a:endParaRPr>
          </a:p>
          <a:p>
            <a:pPr algn="just">
              <a:spcBef>
                <a:spcPct val="20000"/>
              </a:spcBef>
              <a:buClr>
                <a:srgbClr val="00664D"/>
              </a:buClr>
              <a:buSzTx/>
              <a:buFont typeface="Wingdings" panose="05000000000000000000" pitchFamily="2" charset="2"/>
              <a:buChar char="ü"/>
            </a:pPr>
            <a:r>
              <a:rPr lang="zh-CN" altLang="en-US" sz="2800" dirty="0">
                <a:solidFill>
                  <a:schemeClr val="tx1"/>
                </a:solidFill>
                <a:latin typeface="Times New Roman" panose="02020603050405020304" pitchFamily="18" charset="0"/>
                <a:ea typeface="宋体" panose="02010600030101010101" pitchFamily="2" charset="-122"/>
              </a:rPr>
              <a:t>康华光，电子技术基础</a:t>
            </a:r>
            <a:r>
              <a:rPr lang="en-US" altLang="zh-CN" sz="2800" dirty="0">
                <a:solidFill>
                  <a:schemeClr val="tx1"/>
                </a:solidFill>
                <a:latin typeface="Times New Roman" panose="02020603050405020304" pitchFamily="18" charset="0"/>
                <a:ea typeface="宋体" panose="02010600030101010101" pitchFamily="2" charset="-122"/>
              </a:rPr>
              <a:t>—</a:t>
            </a:r>
            <a:r>
              <a:rPr lang="zh-CN" altLang="en-US" sz="2800" dirty="0">
                <a:solidFill>
                  <a:schemeClr val="tx1"/>
                </a:solidFill>
                <a:latin typeface="Times New Roman" panose="02020603050405020304" pitchFamily="18" charset="0"/>
                <a:ea typeface="宋体" panose="02010600030101010101" pitchFamily="2" charset="-122"/>
              </a:rPr>
              <a:t>模拟部分（第五版），高等教育出版社</a:t>
            </a:r>
            <a:endParaRPr lang="en-US" altLang="zh-CN" sz="2800" dirty="0">
              <a:solidFill>
                <a:schemeClr val="tx1"/>
              </a:solidFill>
              <a:latin typeface="Times New Roman" panose="02020603050405020304" pitchFamily="18" charset="0"/>
              <a:ea typeface="宋体" panose="02010600030101010101" pitchFamily="2" charset="-122"/>
            </a:endParaRPr>
          </a:p>
          <a:p>
            <a:pPr algn="just">
              <a:spcBef>
                <a:spcPct val="20000"/>
              </a:spcBef>
              <a:buClr>
                <a:srgbClr val="00664D"/>
              </a:buClr>
              <a:buSzTx/>
              <a:buFont typeface="Wingdings" panose="05000000000000000000" pitchFamily="2" charset="2"/>
              <a:buChar char="ü"/>
            </a:pPr>
            <a:r>
              <a:rPr lang="zh-CN" altLang="en-US" sz="2800" dirty="0">
                <a:solidFill>
                  <a:schemeClr val="tx1"/>
                </a:solidFill>
                <a:latin typeface="Times New Roman" panose="02020603050405020304" pitchFamily="18" charset="0"/>
                <a:ea typeface="宋体" panose="02010600030101010101" pitchFamily="2" charset="-122"/>
              </a:rPr>
              <a:t>王淑娟，模拟电子技术基础，高等教育出版社，</a:t>
            </a:r>
            <a:r>
              <a:rPr lang="en-US" altLang="zh-CN" sz="2800" dirty="0">
                <a:solidFill>
                  <a:schemeClr val="tx1"/>
                </a:solidFill>
                <a:latin typeface="Times New Roman" panose="02020603050405020304" pitchFamily="18" charset="0"/>
                <a:ea typeface="宋体" panose="02010600030101010101" pitchFamily="2" charset="-122"/>
              </a:rPr>
              <a:t>2009</a:t>
            </a:r>
            <a:endParaRPr lang="en-US" altLang="zh-CN" sz="2800" dirty="0">
              <a:solidFill>
                <a:schemeClr val="tx1"/>
              </a:solidFill>
              <a:latin typeface="Times New Roman" panose="02020603050405020304" pitchFamily="18" charset="0"/>
              <a:ea typeface="宋体" panose="02010600030101010101" pitchFamily="2" charset="-122"/>
            </a:endParaRPr>
          </a:p>
        </p:txBody>
      </p:sp>
      <p:sp>
        <p:nvSpPr>
          <p:cNvPr id="39938" name="Text Box 16"/>
          <p:cNvSpPr txBox="1"/>
          <p:nvPr/>
        </p:nvSpPr>
        <p:spPr>
          <a:xfrm>
            <a:off x="971550" y="44450"/>
            <a:ext cx="6913563" cy="700088"/>
          </a:xfrm>
          <a:prstGeom prst="rect">
            <a:avLst/>
          </a:prstGeom>
          <a:noFill/>
          <a:ln w="9525">
            <a:noFill/>
          </a:ln>
        </p:spPr>
        <p:txBody>
          <a:bodyPr anchor="t" anchorCtr="0">
            <a:spAutoFit/>
          </a:bodyPr>
          <a:p>
            <a:pPr>
              <a:lnSpc>
                <a:spcPct val="110000"/>
              </a:lnSpc>
              <a:spcBef>
                <a:spcPct val="10000"/>
              </a:spcBef>
              <a:buFont typeface="Wingdings" panose="05000000000000000000" pitchFamily="2" charset="2"/>
            </a:pPr>
            <a:r>
              <a:rPr lang="en-US" altLang="zh-CN" sz="3600" dirty="0">
                <a:solidFill>
                  <a:srgbClr val="0000FF"/>
                </a:solidFill>
                <a:latin typeface="Times New Roman" panose="02020603050405020304" pitchFamily="18" charset="0"/>
                <a:ea typeface="华文中宋" pitchFamily="2" charset="-122"/>
              </a:rPr>
              <a:t>0.4 </a:t>
            </a:r>
            <a:r>
              <a:rPr lang="zh-CN" altLang="en-US" sz="3600" dirty="0">
                <a:solidFill>
                  <a:srgbClr val="0000FF"/>
                </a:solidFill>
                <a:latin typeface="Times New Roman" panose="02020603050405020304" pitchFamily="18" charset="0"/>
                <a:ea typeface="华文中宋" pitchFamily="2" charset="-122"/>
              </a:rPr>
              <a:t>参考书籍</a:t>
            </a:r>
            <a:endParaRPr lang="zh-CN" altLang="en-US" sz="3600" dirty="0">
              <a:solidFill>
                <a:srgbClr val="0000FF"/>
              </a:solidFill>
              <a:latin typeface="Times New Roman" panose="02020603050405020304" pitchFamily="18" charset="0"/>
              <a:ea typeface="华文中宋" pitchFamily="2" charset="-122"/>
            </a:endParaRPr>
          </a:p>
        </p:txBody>
      </p:sp>
    </p:spTree>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0961" name="文本框 68609"/>
          <p:cNvSpPr txBox="1"/>
          <p:nvPr/>
        </p:nvSpPr>
        <p:spPr>
          <a:xfrm>
            <a:off x="971550" y="44450"/>
            <a:ext cx="7705725" cy="644525"/>
          </a:xfrm>
          <a:prstGeom prst="rect">
            <a:avLst/>
          </a:prstGeom>
          <a:noFill/>
          <a:ln w="9525">
            <a:noFill/>
          </a:ln>
        </p:spPr>
        <p:txBody>
          <a:bodyPr anchor="t" anchorCtr="0">
            <a:spAutoFit/>
          </a:bodyPr>
          <a:p>
            <a:pPr>
              <a:spcBef>
                <a:spcPct val="50000"/>
              </a:spcBef>
            </a:pPr>
            <a:r>
              <a:rPr lang="zh-CN" altLang="en-US" sz="3600" dirty="0">
                <a:latin typeface="Times New Roman" panose="02020603050405020304" pitchFamily="18" charset="0"/>
                <a:ea typeface="宋体" panose="02010600030101010101" pitchFamily="2" charset="-122"/>
              </a:rPr>
              <a:t>模拟</a:t>
            </a:r>
            <a:r>
              <a:rPr lang="zh-CN" altLang="en-US" sz="3600" dirty="0">
                <a:latin typeface="Times New Roman" panose="02020603050405020304" pitchFamily="18" charset="0"/>
                <a:ea typeface="华文中宋" pitchFamily="2" charset="-122"/>
              </a:rPr>
              <a:t>电子技术和数字电子技术</a:t>
            </a:r>
            <a:r>
              <a:rPr lang="zh-CN" altLang="en-US" sz="3600" dirty="0">
                <a:solidFill>
                  <a:schemeClr val="accent2"/>
                </a:solidFill>
                <a:latin typeface="Times New Roman" panose="02020603050405020304" pitchFamily="18" charset="0"/>
                <a:ea typeface="华文中宋" pitchFamily="2" charset="-122"/>
              </a:rPr>
              <a:t> </a:t>
            </a:r>
            <a:endParaRPr lang="zh-CN" altLang="en-US" sz="3600" dirty="0">
              <a:solidFill>
                <a:schemeClr val="accent2"/>
              </a:solidFill>
              <a:latin typeface="Times New Roman" panose="02020603050405020304" pitchFamily="18" charset="0"/>
              <a:ea typeface="华文中宋" pitchFamily="2" charset="-122"/>
            </a:endParaRPr>
          </a:p>
        </p:txBody>
      </p:sp>
      <p:sp>
        <p:nvSpPr>
          <p:cNvPr id="40962" name="文本框 68610"/>
          <p:cNvSpPr txBox="1"/>
          <p:nvPr/>
        </p:nvSpPr>
        <p:spPr>
          <a:xfrm>
            <a:off x="971550" y="831850"/>
            <a:ext cx="5080000" cy="584200"/>
          </a:xfrm>
          <a:prstGeom prst="rect">
            <a:avLst/>
          </a:prstGeom>
          <a:noFill/>
          <a:ln w="9525">
            <a:noFill/>
          </a:ln>
        </p:spPr>
        <p:txBody>
          <a:bodyPr anchor="t" anchorCtr="0">
            <a:spAutoFit/>
          </a:bodyPr>
          <a:p>
            <a:r>
              <a:rPr lang="zh-CN" altLang="en-US" sz="3200" dirty="0">
                <a:solidFill>
                  <a:srgbClr val="0000FF"/>
                </a:solidFill>
                <a:latin typeface="Times New Roman" panose="02020603050405020304" pitchFamily="18" charset="0"/>
                <a:ea typeface="宋体" panose="02010600030101010101" pitchFamily="2" charset="-122"/>
                <a:sym typeface="宋体" panose="02010600030101010101" pitchFamily="2" charset="-122"/>
              </a:rPr>
              <a:t>模拟电路和数字电路</a:t>
            </a:r>
            <a:endParaRPr lang="zh-CN" altLang="en-US" sz="3200" dirty="0">
              <a:solidFill>
                <a:srgbClr val="0000FF"/>
              </a:solidFill>
              <a:latin typeface="Times New Roman" panose="02020603050405020304" pitchFamily="18" charset="0"/>
              <a:ea typeface="Times New Roman" panose="02020603050405020304" pitchFamily="18" charset="0"/>
              <a:sym typeface="宋体" panose="02010600030101010101" pitchFamily="2" charset="-122"/>
            </a:endParaRPr>
          </a:p>
        </p:txBody>
      </p:sp>
      <p:sp>
        <p:nvSpPr>
          <p:cNvPr id="68612" name="文本框 68611"/>
          <p:cNvSpPr txBox="1"/>
          <p:nvPr/>
        </p:nvSpPr>
        <p:spPr>
          <a:xfrm>
            <a:off x="827088" y="1412875"/>
            <a:ext cx="8316912" cy="2903538"/>
          </a:xfrm>
          <a:prstGeom prst="rect">
            <a:avLst/>
          </a:prstGeom>
          <a:noFill/>
          <a:ln w="9525">
            <a:noFill/>
          </a:ln>
        </p:spPr>
        <p:txBody>
          <a:bodyPr anchor="t" anchorCtr="0">
            <a:spAutoFit/>
          </a:bodyPr>
          <a:p>
            <a:pPr>
              <a:lnSpc>
                <a:spcPct val="110000"/>
              </a:lnSpc>
            </a:pPr>
            <a:r>
              <a:rPr lang="zh-CN" altLang="en-US" dirty="0">
                <a:solidFill>
                  <a:schemeClr val="tx1"/>
                </a:solidFill>
                <a:latin typeface="宋体" panose="02010600030101010101" pitchFamily="2" charset="-122"/>
                <a:ea typeface="宋体" panose="02010600030101010101" pitchFamily="2" charset="-122"/>
              </a:rPr>
              <a:t>    电子电路中的信号分为模拟信号与数字信号两大类。模拟信号是指随时间连续变化的物理量，如电压、电流、温度和流量等，可以用计量仪器测量出某个时刻模拟量的瞬时值或有效值。</a:t>
            </a:r>
            <a:endParaRPr lang="zh-CN" altLang="en-US" dirty="0">
              <a:solidFill>
                <a:schemeClr val="tx1"/>
              </a:solidFill>
              <a:latin typeface="宋体" panose="02010600030101010101" pitchFamily="2" charset="-122"/>
              <a:ea typeface="宋体" panose="02010600030101010101" pitchFamily="2" charset="-122"/>
            </a:endParaRPr>
          </a:p>
          <a:p>
            <a:pPr>
              <a:lnSpc>
                <a:spcPct val="110000"/>
              </a:lnSpc>
            </a:pPr>
            <a:r>
              <a:rPr lang="zh-CN" altLang="en-US" dirty="0">
                <a:solidFill>
                  <a:schemeClr val="tx1"/>
                </a:solidFill>
                <a:latin typeface="宋体" panose="02010600030101010101" pitchFamily="2" charset="-122"/>
                <a:ea typeface="宋体" panose="02010600030101010101" pitchFamily="2" charset="-122"/>
              </a:rPr>
              <a:t>    数字电路也称为逻辑电路，数字信号也称为逻辑信号，它是指随时间断续变化的信号。一般来说，数字信号是在两个稳定状态之间阶跃式变化的信号。</a:t>
            </a:r>
            <a:endParaRPr lang="zh-CN" altLang="en-US" dirty="0">
              <a:solidFill>
                <a:schemeClr val="tx1"/>
              </a:solidFill>
              <a:latin typeface="宋体" panose="02010600030101010101" pitchFamily="2" charset="-122"/>
              <a:ea typeface="宋体" panose="02010600030101010101" pitchFamily="2" charset="-122"/>
            </a:endParaRPr>
          </a:p>
        </p:txBody>
      </p:sp>
      <p:sp>
        <p:nvSpPr>
          <p:cNvPr id="68613" name="矩形 68612"/>
          <p:cNvSpPr/>
          <p:nvPr/>
        </p:nvSpPr>
        <p:spPr>
          <a:xfrm>
            <a:off x="5942013" y="6165850"/>
            <a:ext cx="647700" cy="431800"/>
          </a:xfrm>
          <a:prstGeom prst="rect">
            <a:avLst/>
          </a:prstGeom>
          <a:solidFill>
            <a:srgbClr val="00CC00"/>
          </a:solidFill>
          <a:ln w="9525">
            <a:noFill/>
          </a:ln>
        </p:spPr>
        <p:txBody>
          <a:bodyPr anchor="t" anchorCtr="0"/>
          <a:p>
            <a:endParaRPr lang="zh-CN" altLang="en-US">
              <a:latin typeface="Times New Roman" panose="02020603050405020304" pitchFamily="18" charset="0"/>
              <a:ea typeface="黑体" panose="02010609060101010101" pitchFamily="49" charset="-122"/>
            </a:endParaRPr>
          </a:p>
        </p:txBody>
      </p:sp>
      <p:sp>
        <p:nvSpPr>
          <p:cNvPr id="68614" name="直接连接符 68613"/>
          <p:cNvSpPr/>
          <p:nvPr/>
        </p:nvSpPr>
        <p:spPr>
          <a:xfrm>
            <a:off x="5942013" y="6381750"/>
            <a:ext cx="647700" cy="0"/>
          </a:xfrm>
          <a:prstGeom prst="line">
            <a:avLst/>
          </a:prstGeom>
          <a:ln w="28575" cap="sq" cmpd="sng">
            <a:solidFill>
              <a:schemeClr val="accent2"/>
            </a:solidFill>
            <a:prstDash val="solid"/>
            <a:round/>
            <a:headEnd type="none" w="med" len="med"/>
            <a:tailEnd type="none" w="med" len="med"/>
          </a:ln>
        </p:spPr>
      </p:sp>
      <p:graphicFrame>
        <p:nvGraphicFramePr>
          <p:cNvPr id="68615" name="对象 68614"/>
          <p:cNvGraphicFramePr>
            <a:graphicFrameLocks noChangeAspect="1"/>
          </p:cNvGraphicFramePr>
          <p:nvPr/>
        </p:nvGraphicFramePr>
        <p:xfrm>
          <a:off x="5581650" y="6165850"/>
          <a:ext cx="331788" cy="431800"/>
        </p:xfrm>
        <a:graphic>
          <a:graphicData uri="http://schemas.openxmlformats.org/presentationml/2006/ole">
            <mc:AlternateContent xmlns:mc="http://schemas.openxmlformats.org/markup-compatibility/2006">
              <mc:Choice xmlns:v="urn:schemas-microsoft-com:vml" Requires="v">
                <p:oleObj spid="_x0000_s3077" name="" r:id="rId1" imgW="186690" imgH="241300" progId="Flash.Movie">
                  <p:embed/>
                </p:oleObj>
              </mc:Choice>
              <mc:Fallback>
                <p:oleObj name="" r:id="rId1" imgW="186690" imgH="241300" progId="Flash.Movie">
                  <p:embed/>
                  <p:pic>
                    <p:nvPicPr>
                      <p:cNvPr id="0" name="图片 3076"/>
                      <p:cNvPicPr/>
                      <p:nvPr/>
                    </p:nvPicPr>
                    <p:blipFill>
                      <a:blip r:embed="rId2"/>
                      <a:stretch>
                        <a:fillRect/>
                      </a:stretch>
                    </p:blipFill>
                    <p:spPr>
                      <a:xfrm>
                        <a:off x="5581650" y="6165850"/>
                        <a:ext cx="331788" cy="431800"/>
                      </a:xfrm>
                      <a:prstGeom prst="rect">
                        <a:avLst/>
                      </a:prstGeom>
                      <a:noFill/>
                      <a:ln w="38100">
                        <a:noFill/>
                        <a:miter/>
                      </a:ln>
                    </p:spPr>
                  </p:pic>
                </p:oleObj>
              </mc:Fallback>
            </mc:AlternateContent>
          </a:graphicData>
        </a:graphic>
      </p:graphicFrame>
      <p:sp>
        <p:nvSpPr>
          <p:cNvPr id="68616" name="直接连接符 68615"/>
          <p:cNvSpPr/>
          <p:nvPr/>
        </p:nvSpPr>
        <p:spPr>
          <a:xfrm flipV="1">
            <a:off x="6589713" y="4437063"/>
            <a:ext cx="0" cy="1944687"/>
          </a:xfrm>
          <a:prstGeom prst="line">
            <a:avLst/>
          </a:prstGeom>
          <a:ln w="28575" cap="sq" cmpd="sng">
            <a:solidFill>
              <a:schemeClr val="tx1"/>
            </a:solidFill>
            <a:prstDash val="solid"/>
            <a:round/>
            <a:headEnd type="none" w="med" len="med"/>
            <a:tailEnd type="none" w="med" len="med"/>
          </a:ln>
        </p:spPr>
      </p:sp>
      <p:sp>
        <p:nvSpPr>
          <p:cNvPr id="68617" name="矩形 68616"/>
          <p:cNvSpPr/>
          <p:nvPr/>
        </p:nvSpPr>
        <p:spPr>
          <a:xfrm>
            <a:off x="6589713" y="4221163"/>
            <a:ext cx="647700" cy="431800"/>
          </a:xfrm>
          <a:prstGeom prst="rect">
            <a:avLst/>
          </a:prstGeom>
          <a:solidFill>
            <a:srgbClr val="FF6699"/>
          </a:solidFill>
          <a:ln w="9525">
            <a:noFill/>
          </a:ln>
        </p:spPr>
        <p:txBody>
          <a:bodyPr anchor="t" anchorCtr="0"/>
          <a:p>
            <a:endParaRPr lang="zh-CN" altLang="en-US">
              <a:latin typeface="Times New Roman" panose="02020603050405020304" pitchFamily="18" charset="0"/>
              <a:ea typeface="黑体" panose="02010609060101010101" pitchFamily="49" charset="-122"/>
            </a:endParaRPr>
          </a:p>
        </p:txBody>
      </p:sp>
      <p:sp>
        <p:nvSpPr>
          <p:cNvPr id="68618" name="直接连接符 68617"/>
          <p:cNvSpPr/>
          <p:nvPr/>
        </p:nvSpPr>
        <p:spPr>
          <a:xfrm>
            <a:off x="6589713" y="4437063"/>
            <a:ext cx="647700" cy="0"/>
          </a:xfrm>
          <a:prstGeom prst="line">
            <a:avLst/>
          </a:prstGeom>
          <a:ln w="28575" cap="sq" cmpd="sng">
            <a:solidFill>
              <a:srgbClr val="FF0000"/>
            </a:solidFill>
            <a:prstDash val="solid"/>
            <a:round/>
            <a:headEnd type="none" w="med" len="med"/>
            <a:tailEnd type="none" w="med" len="med"/>
          </a:ln>
        </p:spPr>
      </p:sp>
      <p:sp>
        <p:nvSpPr>
          <p:cNvPr id="68619" name="文本框 68618"/>
          <p:cNvSpPr txBox="1"/>
          <p:nvPr/>
        </p:nvSpPr>
        <p:spPr>
          <a:xfrm>
            <a:off x="7310438" y="4286250"/>
            <a:ext cx="360362" cy="366713"/>
          </a:xfrm>
          <a:prstGeom prst="rect">
            <a:avLst/>
          </a:prstGeom>
          <a:noFill/>
          <a:ln w="9525">
            <a:noFill/>
          </a:ln>
        </p:spPr>
        <p:txBody>
          <a:bodyPr anchor="t" anchorCtr="0">
            <a:spAutoFit/>
          </a:bodyPr>
          <a:p>
            <a:pPr>
              <a:spcBef>
                <a:spcPct val="50000"/>
              </a:spcBef>
            </a:pPr>
            <a:r>
              <a:rPr lang="en-US" altLang="zh-CN" sz="1800" b="0">
                <a:latin typeface="Times New Roman" panose="02020603050405020304" pitchFamily="18" charset="0"/>
                <a:ea typeface="宋体" panose="02010600030101010101" pitchFamily="2" charset="-122"/>
              </a:rPr>
              <a:t>H</a:t>
            </a:r>
            <a:endParaRPr lang="en-US" altLang="zh-CN" sz="1800" b="0">
              <a:latin typeface="Times New Roman" panose="02020603050405020304" pitchFamily="18" charset="0"/>
              <a:ea typeface="宋体" panose="02010600030101010101" pitchFamily="2" charset="-122"/>
            </a:endParaRPr>
          </a:p>
        </p:txBody>
      </p:sp>
      <p:sp>
        <p:nvSpPr>
          <p:cNvPr id="68620" name="矩形标注 68619"/>
          <p:cNvSpPr/>
          <p:nvPr/>
        </p:nvSpPr>
        <p:spPr>
          <a:xfrm>
            <a:off x="5583238" y="5300663"/>
            <a:ext cx="792162" cy="431800"/>
          </a:xfrm>
          <a:prstGeom prst="wedgeRectCallout">
            <a:avLst>
              <a:gd name="adj1" fmla="val 3708"/>
              <a:gd name="adj2" fmla="val 140440"/>
            </a:avLst>
          </a:prstGeom>
          <a:solidFill>
            <a:schemeClr val="accent1"/>
          </a:solidFill>
          <a:ln w="12700" cap="sq" cmpd="sng">
            <a:solidFill>
              <a:schemeClr val="tx1"/>
            </a:solidFill>
            <a:prstDash val="solid"/>
            <a:miter/>
            <a:headEnd type="none" w="med" len="med"/>
            <a:tailEnd type="none" w="med" len="med"/>
          </a:ln>
        </p:spPr>
        <p:txBody>
          <a:bodyPr anchor="t" anchorCtr="0"/>
          <a:p>
            <a:pPr algn="ctr"/>
            <a:r>
              <a:rPr lang="en-US" altLang="zh-CN" sz="1800" i="1">
                <a:solidFill>
                  <a:schemeClr val="tx1"/>
                </a:solidFill>
                <a:latin typeface="Times New Roman" panose="02020603050405020304" pitchFamily="18" charset="0"/>
                <a:ea typeface="宋体" panose="02010600030101010101" pitchFamily="2" charset="-122"/>
              </a:rPr>
              <a:t>U</a:t>
            </a:r>
            <a:r>
              <a:rPr lang="en-US" altLang="zh-CN" sz="1800" baseline="-25000">
                <a:solidFill>
                  <a:schemeClr val="tx1"/>
                </a:solidFill>
                <a:latin typeface="Times New Roman" panose="02020603050405020304" pitchFamily="18" charset="0"/>
                <a:ea typeface="宋体" panose="02010600030101010101" pitchFamily="2" charset="-122"/>
              </a:rPr>
              <a:t>Lmax</a:t>
            </a:r>
            <a:endParaRPr lang="en-US" altLang="zh-CN" sz="1800" i="1" baseline="-25000">
              <a:solidFill>
                <a:schemeClr val="tx1"/>
              </a:solidFill>
              <a:latin typeface="Times New Roman" panose="02020603050405020304" pitchFamily="18" charset="0"/>
              <a:ea typeface="宋体" panose="02010600030101010101" pitchFamily="2" charset="-122"/>
            </a:endParaRPr>
          </a:p>
        </p:txBody>
      </p:sp>
      <p:sp>
        <p:nvSpPr>
          <p:cNvPr id="68621" name="矩形标注 68620"/>
          <p:cNvSpPr/>
          <p:nvPr/>
        </p:nvSpPr>
        <p:spPr>
          <a:xfrm>
            <a:off x="7094538" y="5084763"/>
            <a:ext cx="792162" cy="431800"/>
          </a:xfrm>
          <a:prstGeom prst="wedgeRectCallout">
            <a:avLst>
              <a:gd name="adj1" fmla="val -71444"/>
              <a:gd name="adj2" fmla="val -145222"/>
            </a:avLst>
          </a:prstGeom>
          <a:solidFill>
            <a:schemeClr val="accent1"/>
          </a:solidFill>
          <a:ln w="12700" cap="sq" cmpd="sng">
            <a:solidFill>
              <a:schemeClr val="tx1"/>
            </a:solidFill>
            <a:prstDash val="solid"/>
            <a:miter/>
            <a:headEnd type="none" w="med" len="med"/>
            <a:tailEnd type="none" w="med" len="med"/>
          </a:ln>
        </p:spPr>
        <p:txBody>
          <a:bodyPr anchor="t" anchorCtr="0"/>
          <a:p>
            <a:pPr algn="ctr"/>
            <a:r>
              <a:rPr lang="en-US" altLang="zh-CN" sz="1800" i="1">
                <a:latin typeface="Times New Roman" panose="02020603050405020304" pitchFamily="18" charset="0"/>
                <a:ea typeface="宋体" panose="02010600030101010101" pitchFamily="2" charset="-122"/>
              </a:rPr>
              <a:t>U</a:t>
            </a:r>
            <a:r>
              <a:rPr lang="en-US" altLang="zh-CN" sz="1800" baseline="-25000">
                <a:latin typeface="Times New Roman" panose="02020603050405020304" pitchFamily="18" charset="0"/>
                <a:ea typeface="宋体" panose="02010600030101010101" pitchFamily="2" charset="-122"/>
              </a:rPr>
              <a:t>Hmin</a:t>
            </a:r>
            <a:endParaRPr lang="en-US" altLang="zh-CN" sz="1800" i="1" baseline="-25000">
              <a:latin typeface="Times New Roman" panose="02020603050405020304" pitchFamily="18" charset="0"/>
              <a:ea typeface="宋体" panose="02010600030101010101" pitchFamily="2" charset="-122"/>
            </a:endParaRPr>
          </a:p>
        </p:txBody>
      </p:sp>
      <p:sp>
        <p:nvSpPr>
          <p:cNvPr id="68622" name="直接连接符 68621"/>
          <p:cNvSpPr/>
          <p:nvPr/>
        </p:nvSpPr>
        <p:spPr>
          <a:xfrm>
            <a:off x="1763713" y="5589588"/>
            <a:ext cx="431800" cy="0"/>
          </a:xfrm>
          <a:prstGeom prst="line">
            <a:avLst/>
          </a:prstGeom>
          <a:ln w="28575" cap="flat" cmpd="sng">
            <a:solidFill>
              <a:schemeClr val="tx1"/>
            </a:solidFill>
            <a:prstDash val="solid"/>
            <a:round/>
            <a:headEnd type="none" w="med" len="med"/>
            <a:tailEnd type="none" w="med" len="med"/>
          </a:ln>
        </p:spPr>
      </p:sp>
      <p:sp>
        <p:nvSpPr>
          <p:cNvPr id="68623" name="直接连接符 68622"/>
          <p:cNvSpPr/>
          <p:nvPr/>
        </p:nvSpPr>
        <p:spPr>
          <a:xfrm flipV="1">
            <a:off x="2195513" y="5027613"/>
            <a:ext cx="1587" cy="576262"/>
          </a:xfrm>
          <a:prstGeom prst="line">
            <a:avLst/>
          </a:prstGeom>
          <a:ln w="28575" cap="flat" cmpd="sng">
            <a:solidFill>
              <a:schemeClr val="tx1"/>
            </a:solidFill>
            <a:prstDash val="solid"/>
            <a:round/>
            <a:headEnd type="none" w="med" len="med"/>
            <a:tailEnd type="none" w="med" len="med"/>
          </a:ln>
        </p:spPr>
      </p:sp>
      <p:sp>
        <p:nvSpPr>
          <p:cNvPr id="68624" name="直接连接符 68623"/>
          <p:cNvSpPr/>
          <p:nvPr/>
        </p:nvSpPr>
        <p:spPr>
          <a:xfrm>
            <a:off x="2195513" y="5038725"/>
            <a:ext cx="431800" cy="0"/>
          </a:xfrm>
          <a:prstGeom prst="line">
            <a:avLst/>
          </a:prstGeom>
          <a:ln w="28575" cap="flat" cmpd="sng">
            <a:solidFill>
              <a:schemeClr val="tx1"/>
            </a:solidFill>
            <a:prstDash val="solid"/>
            <a:round/>
            <a:headEnd type="none" w="med" len="med"/>
            <a:tailEnd type="none" w="med" len="med"/>
          </a:ln>
        </p:spPr>
      </p:sp>
      <p:sp>
        <p:nvSpPr>
          <p:cNvPr id="68625" name="直接连接符 68624"/>
          <p:cNvSpPr/>
          <p:nvPr/>
        </p:nvSpPr>
        <p:spPr>
          <a:xfrm flipV="1">
            <a:off x="2598738" y="5027613"/>
            <a:ext cx="0" cy="576262"/>
          </a:xfrm>
          <a:prstGeom prst="line">
            <a:avLst/>
          </a:prstGeom>
          <a:ln w="28575" cap="flat" cmpd="sng">
            <a:solidFill>
              <a:schemeClr val="tx1"/>
            </a:solidFill>
            <a:prstDash val="solid"/>
            <a:round/>
            <a:headEnd type="none" w="med" len="med"/>
            <a:tailEnd type="none" w="med" len="med"/>
          </a:ln>
        </p:spPr>
      </p:sp>
      <p:sp>
        <p:nvSpPr>
          <p:cNvPr id="68626" name="直接连接符 68625"/>
          <p:cNvSpPr/>
          <p:nvPr/>
        </p:nvSpPr>
        <p:spPr>
          <a:xfrm>
            <a:off x="2600325" y="5575300"/>
            <a:ext cx="431800" cy="0"/>
          </a:xfrm>
          <a:prstGeom prst="line">
            <a:avLst/>
          </a:prstGeom>
          <a:ln w="28575" cap="flat" cmpd="sng">
            <a:solidFill>
              <a:schemeClr val="tx1"/>
            </a:solidFill>
            <a:prstDash val="solid"/>
            <a:round/>
            <a:headEnd type="none" w="med" len="med"/>
            <a:tailEnd type="none" w="med" len="med"/>
          </a:ln>
        </p:spPr>
      </p:sp>
      <p:sp>
        <p:nvSpPr>
          <p:cNvPr id="68627" name="直接连接符 68626"/>
          <p:cNvSpPr/>
          <p:nvPr/>
        </p:nvSpPr>
        <p:spPr>
          <a:xfrm flipV="1">
            <a:off x="3030538" y="5014913"/>
            <a:ext cx="0" cy="576262"/>
          </a:xfrm>
          <a:prstGeom prst="line">
            <a:avLst/>
          </a:prstGeom>
          <a:ln w="28575" cap="flat" cmpd="sng">
            <a:solidFill>
              <a:schemeClr val="tx1"/>
            </a:solidFill>
            <a:prstDash val="solid"/>
            <a:round/>
            <a:headEnd type="none" w="med" len="med"/>
            <a:tailEnd type="none" w="med" len="med"/>
          </a:ln>
        </p:spPr>
      </p:sp>
      <p:sp>
        <p:nvSpPr>
          <p:cNvPr id="68628" name="直接连接符 68627"/>
          <p:cNvSpPr/>
          <p:nvPr/>
        </p:nvSpPr>
        <p:spPr>
          <a:xfrm>
            <a:off x="3028950" y="5038725"/>
            <a:ext cx="431800" cy="0"/>
          </a:xfrm>
          <a:prstGeom prst="line">
            <a:avLst/>
          </a:prstGeom>
          <a:ln w="28575" cap="flat" cmpd="sng">
            <a:solidFill>
              <a:schemeClr val="tx1"/>
            </a:solidFill>
            <a:prstDash val="solid"/>
            <a:round/>
            <a:headEnd type="none" w="med" len="med"/>
            <a:tailEnd type="none" w="med" len="med"/>
          </a:ln>
        </p:spPr>
      </p:sp>
      <p:sp>
        <p:nvSpPr>
          <p:cNvPr id="68629" name="直接连接符 68628"/>
          <p:cNvSpPr/>
          <p:nvPr/>
        </p:nvSpPr>
        <p:spPr>
          <a:xfrm flipV="1">
            <a:off x="3448050" y="5027613"/>
            <a:ext cx="0" cy="576262"/>
          </a:xfrm>
          <a:prstGeom prst="line">
            <a:avLst/>
          </a:prstGeom>
          <a:ln w="28575" cap="flat" cmpd="sng">
            <a:solidFill>
              <a:schemeClr val="tx1"/>
            </a:solidFill>
            <a:prstDash val="solid"/>
            <a:round/>
            <a:headEnd type="none" w="med" len="med"/>
            <a:tailEnd type="none" w="med" len="med"/>
          </a:ln>
        </p:spPr>
      </p:sp>
      <p:sp>
        <p:nvSpPr>
          <p:cNvPr id="68630" name="直接连接符 68629"/>
          <p:cNvSpPr/>
          <p:nvPr/>
        </p:nvSpPr>
        <p:spPr>
          <a:xfrm>
            <a:off x="3448050" y="5575300"/>
            <a:ext cx="431800" cy="0"/>
          </a:xfrm>
          <a:prstGeom prst="line">
            <a:avLst/>
          </a:prstGeom>
          <a:ln w="28575" cap="flat" cmpd="sng">
            <a:solidFill>
              <a:schemeClr val="tx1"/>
            </a:solidFill>
            <a:prstDash val="solid"/>
            <a:round/>
            <a:headEnd type="none" w="med" len="med"/>
            <a:tailEnd type="none" w="med" len="med"/>
          </a:ln>
        </p:spPr>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8612">
                                            <p:txEl>
                                              <p:charRg st="0" end="86"/>
                                            </p:txEl>
                                          </p:spTgt>
                                        </p:tgtEl>
                                        <p:attrNameLst>
                                          <p:attrName>style.visibility</p:attrName>
                                        </p:attrNameLst>
                                      </p:cBhvr>
                                      <p:to>
                                        <p:strVal val="visible"/>
                                      </p:to>
                                    </p:set>
                                    <p:animEffect transition="in" filter="wipe(left)">
                                      <p:cBhvr>
                                        <p:cTn id="7" dur="1000"/>
                                        <p:tgtEl>
                                          <p:spTgt spid="68612">
                                            <p:txEl>
                                              <p:charRg st="0" end="86"/>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68612">
                                            <p:txEl>
                                              <p:charRg st="86" end="157"/>
                                            </p:txEl>
                                          </p:spTgt>
                                        </p:tgtEl>
                                        <p:attrNameLst>
                                          <p:attrName>style.visibility</p:attrName>
                                        </p:attrNameLst>
                                      </p:cBhvr>
                                      <p:to>
                                        <p:strVal val="visible"/>
                                      </p:to>
                                    </p:set>
                                    <p:animEffect transition="in" filter="wipe(left)">
                                      <p:cBhvr>
                                        <p:cTn id="12" dur="1000"/>
                                        <p:tgtEl>
                                          <p:spTgt spid="68612">
                                            <p:txEl>
                                              <p:charRg st="86" end="157"/>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68622"/>
                                        </p:tgtEl>
                                        <p:attrNameLst>
                                          <p:attrName>style.visibility</p:attrName>
                                        </p:attrNameLst>
                                      </p:cBhvr>
                                      <p:to>
                                        <p:strVal val="visible"/>
                                      </p:to>
                                    </p:set>
                                    <p:animEffect transition="in" filter="wipe(left)">
                                      <p:cBhvr>
                                        <p:cTn id="17" dur="1000"/>
                                        <p:tgtEl>
                                          <p:spTgt spid="68622"/>
                                        </p:tgtEl>
                                      </p:cBhvr>
                                    </p:animEffect>
                                  </p:childTnLst>
                                </p:cTn>
                              </p:par>
                            </p:childTnLst>
                          </p:cTn>
                        </p:par>
                        <p:par>
                          <p:cTn id="18" fill="hold">
                            <p:stCondLst>
                              <p:cond delay="1000"/>
                            </p:stCondLst>
                            <p:childTnLst>
                              <p:par>
                                <p:cTn id="19" presetID="22" presetClass="entr" presetSubtype="4" fill="hold" nodeType="afterEffect">
                                  <p:stCondLst>
                                    <p:cond delay="0"/>
                                  </p:stCondLst>
                                  <p:childTnLst>
                                    <p:set>
                                      <p:cBhvr>
                                        <p:cTn id="20" dur="1" fill="hold">
                                          <p:stCondLst>
                                            <p:cond delay="0"/>
                                          </p:stCondLst>
                                        </p:cTn>
                                        <p:tgtEl>
                                          <p:spTgt spid="68623"/>
                                        </p:tgtEl>
                                        <p:attrNameLst>
                                          <p:attrName>style.visibility</p:attrName>
                                        </p:attrNameLst>
                                      </p:cBhvr>
                                      <p:to>
                                        <p:strVal val="visible"/>
                                      </p:to>
                                    </p:set>
                                    <p:animEffect transition="in" filter="wipe(down)">
                                      <p:cBhvr>
                                        <p:cTn id="21" dur="1000"/>
                                        <p:tgtEl>
                                          <p:spTgt spid="68623"/>
                                        </p:tgtEl>
                                      </p:cBhvr>
                                    </p:animEffect>
                                  </p:childTnLst>
                                </p:cTn>
                              </p:par>
                            </p:childTnLst>
                          </p:cTn>
                        </p:par>
                        <p:par>
                          <p:cTn id="22" fill="hold">
                            <p:stCondLst>
                              <p:cond delay="2000"/>
                            </p:stCondLst>
                            <p:childTnLst>
                              <p:par>
                                <p:cTn id="23" presetID="22" presetClass="entr" presetSubtype="8" fill="hold" nodeType="afterEffect">
                                  <p:stCondLst>
                                    <p:cond delay="0"/>
                                  </p:stCondLst>
                                  <p:childTnLst>
                                    <p:set>
                                      <p:cBhvr>
                                        <p:cTn id="24" dur="1" fill="hold">
                                          <p:stCondLst>
                                            <p:cond delay="0"/>
                                          </p:stCondLst>
                                        </p:cTn>
                                        <p:tgtEl>
                                          <p:spTgt spid="68624"/>
                                        </p:tgtEl>
                                        <p:attrNameLst>
                                          <p:attrName>style.visibility</p:attrName>
                                        </p:attrNameLst>
                                      </p:cBhvr>
                                      <p:to>
                                        <p:strVal val="visible"/>
                                      </p:to>
                                    </p:set>
                                    <p:animEffect transition="in" filter="wipe(left)">
                                      <p:cBhvr>
                                        <p:cTn id="25" dur="1000"/>
                                        <p:tgtEl>
                                          <p:spTgt spid="68624"/>
                                        </p:tgtEl>
                                      </p:cBhvr>
                                    </p:animEffect>
                                  </p:childTnLst>
                                </p:cTn>
                              </p:par>
                            </p:childTnLst>
                          </p:cTn>
                        </p:par>
                        <p:par>
                          <p:cTn id="26" fill="hold">
                            <p:stCondLst>
                              <p:cond delay="3000"/>
                            </p:stCondLst>
                            <p:childTnLst>
                              <p:par>
                                <p:cTn id="27" presetID="22" presetClass="entr" presetSubtype="1" fill="hold" nodeType="afterEffect">
                                  <p:stCondLst>
                                    <p:cond delay="0"/>
                                  </p:stCondLst>
                                  <p:childTnLst>
                                    <p:set>
                                      <p:cBhvr>
                                        <p:cTn id="28" dur="1" fill="hold">
                                          <p:stCondLst>
                                            <p:cond delay="0"/>
                                          </p:stCondLst>
                                        </p:cTn>
                                        <p:tgtEl>
                                          <p:spTgt spid="68625"/>
                                        </p:tgtEl>
                                        <p:attrNameLst>
                                          <p:attrName>style.visibility</p:attrName>
                                        </p:attrNameLst>
                                      </p:cBhvr>
                                      <p:to>
                                        <p:strVal val="visible"/>
                                      </p:to>
                                    </p:set>
                                    <p:animEffect transition="in" filter="wipe(up)">
                                      <p:cBhvr>
                                        <p:cTn id="29" dur="1000"/>
                                        <p:tgtEl>
                                          <p:spTgt spid="68625"/>
                                        </p:tgtEl>
                                      </p:cBhvr>
                                    </p:animEffect>
                                  </p:childTnLst>
                                </p:cTn>
                              </p:par>
                            </p:childTnLst>
                          </p:cTn>
                        </p:par>
                        <p:par>
                          <p:cTn id="30" fill="hold">
                            <p:stCondLst>
                              <p:cond delay="4000"/>
                            </p:stCondLst>
                            <p:childTnLst>
                              <p:par>
                                <p:cTn id="31" presetID="22" presetClass="entr" presetSubtype="8" fill="hold" nodeType="afterEffect">
                                  <p:stCondLst>
                                    <p:cond delay="0"/>
                                  </p:stCondLst>
                                  <p:childTnLst>
                                    <p:set>
                                      <p:cBhvr>
                                        <p:cTn id="32" dur="1" fill="hold">
                                          <p:stCondLst>
                                            <p:cond delay="0"/>
                                          </p:stCondLst>
                                        </p:cTn>
                                        <p:tgtEl>
                                          <p:spTgt spid="68626"/>
                                        </p:tgtEl>
                                        <p:attrNameLst>
                                          <p:attrName>style.visibility</p:attrName>
                                        </p:attrNameLst>
                                      </p:cBhvr>
                                      <p:to>
                                        <p:strVal val="visible"/>
                                      </p:to>
                                    </p:set>
                                    <p:animEffect transition="in" filter="wipe(left)">
                                      <p:cBhvr>
                                        <p:cTn id="33" dur="1000"/>
                                        <p:tgtEl>
                                          <p:spTgt spid="68626"/>
                                        </p:tgtEl>
                                      </p:cBhvr>
                                    </p:animEffect>
                                  </p:childTnLst>
                                </p:cTn>
                              </p:par>
                            </p:childTnLst>
                          </p:cTn>
                        </p:par>
                        <p:par>
                          <p:cTn id="34" fill="hold">
                            <p:stCondLst>
                              <p:cond delay="5000"/>
                            </p:stCondLst>
                            <p:childTnLst>
                              <p:par>
                                <p:cTn id="35" presetID="22" presetClass="entr" presetSubtype="4" fill="hold" nodeType="afterEffect">
                                  <p:stCondLst>
                                    <p:cond delay="0"/>
                                  </p:stCondLst>
                                  <p:childTnLst>
                                    <p:set>
                                      <p:cBhvr>
                                        <p:cTn id="36" dur="1" fill="hold">
                                          <p:stCondLst>
                                            <p:cond delay="0"/>
                                          </p:stCondLst>
                                        </p:cTn>
                                        <p:tgtEl>
                                          <p:spTgt spid="68627"/>
                                        </p:tgtEl>
                                        <p:attrNameLst>
                                          <p:attrName>style.visibility</p:attrName>
                                        </p:attrNameLst>
                                      </p:cBhvr>
                                      <p:to>
                                        <p:strVal val="visible"/>
                                      </p:to>
                                    </p:set>
                                    <p:animEffect transition="in" filter="wipe(down)">
                                      <p:cBhvr>
                                        <p:cTn id="37" dur="1000"/>
                                        <p:tgtEl>
                                          <p:spTgt spid="68627"/>
                                        </p:tgtEl>
                                      </p:cBhvr>
                                    </p:animEffect>
                                  </p:childTnLst>
                                </p:cTn>
                              </p:par>
                            </p:childTnLst>
                          </p:cTn>
                        </p:par>
                        <p:par>
                          <p:cTn id="38" fill="hold">
                            <p:stCondLst>
                              <p:cond delay="6000"/>
                            </p:stCondLst>
                            <p:childTnLst>
                              <p:par>
                                <p:cTn id="39" presetID="22" presetClass="entr" presetSubtype="8" fill="hold" nodeType="afterEffect">
                                  <p:stCondLst>
                                    <p:cond delay="0"/>
                                  </p:stCondLst>
                                  <p:childTnLst>
                                    <p:set>
                                      <p:cBhvr>
                                        <p:cTn id="40" dur="1" fill="hold">
                                          <p:stCondLst>
                                            <p:cond delay="0"/>
                                          </p:stCondLst>
                                        </p:cTn>
                                        <p:tgtEl>
                                          <p:spTgt spid="68628"/>
                                        </p:tgtEl>
                                        <p:attrNameLst>
                                          <p:attrName>style.visibility</p:attrName>
                                        </p:attrNameLst>
                                      </p:cBhvr>
                                      <p:to>
                                        <p:strVal val="visible"/>
                                      </p:to>
                                    </p:set>
                                    <p:animEffect transition="in" filter="wipe(left)">
                                      <p:cBhvr>
                                        <p:cTn id="41" dur="1000"/>
                                        <p:tgtEl>
                                          <p:spTgt spid="68628"/>
                                        </p:tgtEl>
                                      </p:cBhvr>
                                    </p:animEffect>
                                  </p:childTnLst>
                                </p:cTn>
                              </p:par>
                            </p:childTnLst>
                          </p:cTn>
                        </p:par>
                        <p:par>
                          <p:cTn id="42" fill="hold">
                            <p:stCondLst>
                              <p:cond delay="7000"/>
                            </p:stCondLst>
                            <p:childTnLst>
                              <p:par>
                                <p:cTn id="43" presetID="22" presetClass="entr" presetSubtype="1" fill="hold" nodeType="afterEffect">
                                  <p:stCondLst>
                                    <p:cond delay="0"/>
                                  </p:stCondLst>
                                  <p:childTnLst>
                                    <p:set>
                                      <p:cBhvr>
                                        <p:cTn id="44" dur="1" fill="hold">
                                          <p:stCondLst>
                                            <p:cond delay="0"/>
                                          </p:stCondLst>
                                        </p:cTn>
                                        <p:tgtEl>
                                          <p:spTgt spid="68629"/>
                                        </p:tgtEl>
                                        <p:attrNameLst>
                                          <p:attrName>style.visibility</p:attrName>
                                        </p:attrNameLst>
                                      </p:cBhvr>
                                      <p:to>
                                        <p:strVal val="visible"/>
                                      </p:to>
                                    </p:set>
                                    <p:animEffect transition="in" filter="wipe(up)">
                                      <p:cBhvr>
                                        <p:cTn id="45" dur="1000"/>
                                        <p:tgtEl>
                                          <p:spTgt spid="68629"/>
                                        </p:tgtEl>
                                      </p:cBhvr>
                                    </p:animEffect>
                                  </p:childTnLst>
                                </p:cTn>
                              </p:par>
                            </p:childTnLst>
                          </p:cTn>
                        </p:par>
                        <p:par>
                          <p:cTn id="46" fill="hold">
                            <p:stCondLst>
                              <p:cond delay="8000"/>
                            </p:stCondLst>
                            <p:childTnLst>
                              <p:par>
                                <p:cTn id="47" presetID="22" presetClass="entr" presetSubtype="8" fill="hold" nodeType="afterEffect">
                                  <p:stCondLst>
                                    <p:cond delay="0"/>
                                  </p:stCondLst>
                                  <p:childTnLst>
                                    <p:set>
                                      <p:cBhvr>
                                        <p:cTn id="48" dur="1" fill="hold">
                                          <p:stCondLst>
                                            <p:cond delay="0"/>
                                          </p:stCondLst>
                                        </p:cTn>
                                        <p:tgtEl>
                                          <p:spTgt spid="68630"/>
                                        </p:tgtEl>
                                        <p:attrNameLst>
                                          <p:attrName>style.visibility</p:attrName>
                                        </p:attrNameLst>
                                      </p:cBhvr>
                                      <p:to>
                                        <p:strVal val="visible"/>
                                      </p:to>
                                    </p:set>
                                    <p:animEffect transition="in" filter="wipe(left)">
                                      <p:cBhvr>
                                        <p:cTn id="49" dur="1000"/>
                                        <p:tgtEl>
                                          <p:spTgt spid="68630"/>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8" fill="hold" nodeType="clickEffect">
                                  <p:stCondLst>
                                    <p:cond delay="0"/>
                                  </p:stCondLst>
                                  <p:childTnLst>
                                    <p:set>
                                      <p:cBhvr>
                                        <p:cTn id="53" dur="1" fill="hold">
                                          <p:stCondLst>
                                            <p:cond delay="0"/>
                                          </p:stCondLst>
                                        </p:cTn>
                                        <p:tgtEl>
                                          <p:spTgt spid="68614"/>
                                        </p:tgtEl>
                                        <p:attrNameLst>
                                          <p:attrName>style.visibility</p:attrName>
                                        </p:attrNameLst>
                                      </p:cBhvr>
                                      <p:to>
                                        <p:strVal val="visible"/>
                                      </p:to>
                                    </p:set>
                                    <p:animEffect transition="in" filter="wipe(left)">
                                      <p:cBhvr>
                                        <p:cTn id="54" dur="500"/>
                                        <p:tgtEl>
                                          <p:spTgt spid="68614"/>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4" fill="hold" nodeType="clickEffect">
                                  <p:stCondLst>
                                    <p:cond delay="0"/>
                                  </p:stCondLst>
                                  <p:childTnLst>
                                    <p:set>
                                      <p:cBhvr>
                                        <p:cTn id="58" dur="1" fill="hold">
                                          <p:stCondLst>
                                            <p:cond delay="0"/>
                                          </p:stCondLst>
                                        </p:cTn>
                                        <p:tgtEl>
                                          <p:spTgt spid="68613"/>
                                        </p:tgtEl>
                                        <p:attrNameLst>
                                          <p:attrName>style.visibility</p:attrName>
                                        </p:attrNameLst>
                                      </p:cBhvr>
                                      <p:to>
                                        <p:strVal val="visible"/>
                                      </p:to>
                                    </p:set>
                                    <p:animEffect transition="in" filter="wipe(down)">
                                      <p:cBhvr>
                                        <p:cTn id="59" dur="500"/>
                                        <p:tgtEl>
                                          <p:spTgt spid="68613"/>
                                        </p:tgtEl>
                                      </p:cBhvr>
                                    </p:animEffect>
                                  </p:childTnLst>
                                </p:cTn>
                              </p:par>
                            </p:childTnLst>
                          </p:cTn>
                        </p:par>
                      </p:childTnLst>
                    </p:cTn>
                  </p:par>
                  <p:par>
                    <p:cTn id="60" fill="hold">
                      <p:stCondLst>
                        <p:cond delay="indefinite"/>
                      </p:stCondLst>
                      <p:childTnLst>
                        <p:par>
                          <p:cTn id="61" fill="hold">
                            <p:stCondLst>
                              <p:cond delay="0"/>
                            </p:stCondLst>
                            <p:childTnLst>
                              <p:par>
                                <p:cTn id="62" presetID="3" presetClass="entr" presetSubtype="10" fill="hold" nodeType="clickEffect">
                                  <p:stCondLst>
                                    <p:cond delay="0"/>
                                  </p:stCondLst>
                                  <p:childTnLst>
                                    <p:set>
                                      <p:cBhvr>
                                        <p:cTn id="63" dur="1" fill="hold">
                                          <p:stCondLst>
                                            <p:cond delay="0"/>
                                          </p:stCondLst>
                                        </p:cTn>
                                        <p:tgtEl>
                                          <p:spTgt spid="68615"/>
                                        </p:tgtEl>
                                        <p:attrNameLst>
                                          <p:attrName>style.visibility</p:attrName>
                                        </p:attrNameLst>
                                      </p:cBhvr>
                                      <p:to>
                                        <p:strVal val="visible"/>
                                      </p:to>
                                    </p:set>
                                    <p:animEffect transition="in" filter="blinds(horizontal)">
                                      <p:cBhvr>
                                        <p:cTn id="64" dur="500"/>
                                        <p:tgtEl>
                                          <p:spTgt spid="68615"/>
                                        </p:tgtEl>
                                      </p:cBhvr>
                                    </p:animEffect>
                                  </p:childTnLst>
                                </p:cTn>
                              </p:par>
                            </p:childTnLst>
                          </p:cTn>
                        </p:par>
                      </p:childTnLst>
                    </p:cTn>
                  </p:par>
                  <p:par>
                    <p:cTn id="65" fill="hold">
                      <p:stCondLst>
                        <p:cond delay="indefinite"/>
                      </p:stCondLst>
                      <p:childTnLst>
                        <p:par>
                          <p:cTn id="66" fill="hold">
                            <p:stCondLst>
                              <p:cond delay="0"/>
                            </p:stCondLst>
                            <p:childTnLst>
                              <p:par>
                                <p:cTn id="67" presetID="22" presetClass="entr" presetSubtype="4" fill="hold" nodeType="clickEffect">
                                  <p:stCondLst>
                                    <p:cond delay="0"/>
                                  </p:stCondLst>
                                  <p:childTnLst>
                                    <p:set>
                                      <p:cBhvr>
                                        <p:cTn id="68" dur="1" fill="hold">
                                          <p:stCondLst>
                                            <p:cond delay="0"/>
                                          </p:stCondLst>
                                        </p:cTn>
                                        <p:tgtEl>
                                          <p:spTgt spid="68616"/>
                                        </p:tgtEl>
                                        <p:attrNameLst>
                                          <p:attrName>style.visibility</p:attrName>
                                        </p:attrNameLst>
                                      </p:cBhvr>
                                      <p:to>
                                        <p:strVal val="visible"/>
                                      </p:to>
                                    </p:set>
                                    <p:animEffect transition="in" filter="wipe(down)">
                                      <p:cBhvr>
                                        <p:cTn id="69" dur="500"/>
                                        <p:tgtEl>
                                          <p:spTgt spid="68616"/>
                                        </p:tgtEl>
                                      </p:cBhvr>
                                    </p:animEffect>
                                  </p:childTnLst>
                                </p:cTn>
                              </p:par>
                            </p:childTnLst>
                          </p:cTn>
                        </p:par>
                      </p:childTnLst>
                    </p:cTn>
                  </p:par>
                  <p:par>
                    <p:cTn id="70" fill="hold">
                      <p:stCondLst>
                        <p:cond delay="indefinite"/>
                      </p:stCondLst>
                      <p:childTnLst>
                        <p:par>
                          <p:cTn id="71" fill="hold">
                            <p:stCondLst>
                              <p:cond delay="0"/>
                            </p:stCondLst>
                            <p:childTnLst>
                              <p:par>
                                <p:cTn id="72" presetID="22" presetClass="entr" presetSubtype="8" fill="hold" nodeType="clickEffect">
                                  <p:stCondLst>
                                    <p:cond delay="0"/>
                                  </p:stCondLst>
                                  <p:childTnLst>
                                    <p:set>
                                      <p:cBhvr>
                                        <p:cTn id="73" dur="1" fill="hold">
                                          <p:stCondLst>
                                            <p:cond delay="0"/>
                                          </p:stCondLst>
                                        </p:cTn>
                                        <p:tgtEl>
                                          <p:spTgt spid="68618"/>
                                        </p:tgtEl>
                                        <p:attrNameLst>
                                          <p:attrName>style.visibility</p:attrName>
                                        </p:attrNameLst>
                                      </p:cBhvr>
                                      <p:to>
                                        <p:strVal val="visible"/>
                                      </p:to>
                                    </p:set>
                                    <p:animEffect transition="in" filter="wipe(left)">
                                      <p:cBhvr>
                                        <p:cTn id="74" dur="500"/>
                                        <p:tgtEl>
                                          <p:spTgt spid="68618"/>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4" fill="hold" nodeType="clickEffect">
                                  <p:stCondLst>
                                    <p:cond delay="0"/>
                                  </p:stCondLst>
                                  <p:childTnLst>
                                    <p:set>
                                      <p:cBhvr>
                                        <p:cTn id="78" dur="1" fill="hold">
                                          <p:stCondLst>
                                            <p:cond delay="0"/>
                                          </p:stCondLst>
                                        </p:cTn>
                                        <p:tgtEl>
                                          <p:spTgt spid="68617"/>
                                        </p:tgtEl>
                                        <p:attrNameLst>
                                          <p:attrName>style.visibility</p:attrName>
                                        </p:attrNameLst>
                                      </p:cBhvr>
                                      <p:to>
                                        <p:strVal val="visible"/>
                                      </p:to>
                                    </p:set>
                                    <p:animEffect transition="in" filter="wipe(down)">
                                      <p:cBhvr>
                                        <p:cTn id="79" dur="500"/>
                                        <p:tgtEl>
                                          <p:spTgt spid="68617"/>
                                        </p:tgtEl>
                                      </p:cBhvr>
                                    </p:animEffect>
                                  </p:childTnLst>
                                </p:cTn>
                              </p:par>
                            </p:childTnLst>
                          </p:cTn>
                        </p:par>
                      </p:childTnLst>
                    </p:cTn>
                  </p:par>
                  <p:par>
                    <p:cTn id="80" fill="hold">
                      <p:stCondLst>
                        <p:cond delay="indefinite"/>
                      </p:stCondLst>
                      <p:childTnLst>
                        <p:par>
                          <p:cTn id="81" fill="hold">
                            <p:stCondLst>
                              <p:cond delay="0"/>
                            </p:stCondLst>
                            <p:childTnLst>
                              <p:par>
                                <p:cTn id="82" presetID="3" presetClass="entr" presetSubtype="10" fill="hold" grpId="0" nodeType="clickEffect">
                                  <p:stCondLst>
                                    <p:cond delay="0"/>
                                  </p:stCondLst>
                                  <p:childTnLst>
                                    <p:set>
                                      <p:cBhvr>
                                        <p:cTn id="83" dur="1" fill="hold">
                                          <p:stCondLst>
                                            <p:cond delay="0"/>
                                          </p:stCondLst>
                                        </p:cTn>
                                        <p:tgtEl>
                                          <p:spTgt spid="68619"/>
                                        </p:tgtEl>
                                        <p:attrNameLst>
                                          <p:attrName>style.visibility</p:attrName>
                                        </p:attrNameLst>
                                      </p:cBhvr>
                                      <p:to>
                                        <p:strVal val="visible"/>
                                      </p:to>
                                    </p:set>
                                    <p:animEffect transition="in" filter="blinds(horizontal)">
                                      <p:cBhvr>
                                        <p:cTn id="84" dur="500"/>
                                        <p:tgtEl>
                                          <p:spTgt spid="68619"/>
                                        </p:tgtEl>
                                      </p:cBhvr>
                                    </p:animEffect>
                                  </p:childTnLst>
                                </p:cTn>
                              </p:par>
                            </p:childTnLst>
                          </p:cTn>
                        </p:par>
                      </p:childTnLst>
                    </p:cTn>
                  </p:par>
                  <p:par>
                    <p:cTn id="85" fill="hold">
                      <p:stCondLst>
                        <p:cond delay="indefinite"/>
                      </p:stCondLst>
                      <p:childTnLst>
                        <p:par>
                          <p:cTn id="86" fill="hold">
                            <p:stCondLst>
                              <p:cond delay="0"/>
                            </p:stCondLst>
                            <p:childTnLst>
                              <p:par>
                                <p:cTn id="87" presetID="22" presetClass="entr" presetSubtype="4" fill="hold" grpId="0" nodeType="clickEffect">
                                  <p:stCondLst>
                                    <p:cond delay="0"/>
                                  </p:stCondLst>
                                  <p:childTnLst>
                                    <p:set>
                                      <p:cBhvr>
                                        <p:cTn id="88" dur="1" fill="hold">
                                          <p:stCondLst>
                                            <p:cond delay="0"/>
                                          </p:stCondLst>
                                        </p:cTn>
                                        <p:tgtEl>
                                          <p:spTgt spid="68620"/>
                                        </p:tgtEl>
                                        <p:attrNameLst>
                                          <p:attrName>style.visibility</p:attrName>
                                        </p:attrNameLst>
                                      </p:cBhvr>
                                      <p:to>
                                        <p:strVal val="visible"/>
                                      </p:to>
                                    </p:set>
                                    <p:animEffect transition="in" filter="wipe(down)">
                                      <p:cBhvr>
                                        <p:cTn id="89" dur="500"/>
                                        <p:tgtEl>
                                          <p:spTgt spid="68620"/>
                                        </p:tgtEl>
                                      </p:cBhvr>
                                    </p:animEffect>
                                  </p:childTnLst>
                                </p:cTn>
                              </p:par>
                            </p:childTnLst>
                          </p:cTn>
                        </p:par>
                      </p:childTnLst>
                    </p:cTn>
                  </p:par>
                  <p:par>
                    <p:cTn id="90" fill="hold">
                      <p:stCondLst>
                        <p:cond delay="indefinite"/>
                      </p:stCondLst>
                      <p:childTnLst>
                        <p:par>
                          <p:cTn id="91" fill="hold">
                            <p:stCondLst>
                              <p:cond delay="0"/>
                            </p:stCondLst>
                            <p:childTnLst>
                              <p:par>
                                <p:cTn id="92" presetID="22" presetClass="entr" presetSubtype="4" fill="hold" grpId="0" nodeType="clickEffect">
                                  <p:stCondLst>
                                    <p:cond delay="0"/>
                                  </p:stCondLst>
                                  <p:childTnLst>
                                    <p:set>
                                      <p:cBhvr>
                                        <p:cTn id="93" dur="1" fill="hold">
                                          <p:stCondLst>
                                            <p:cond delay="0"/>
                                          </p:stCondLst>
                                        </p:cTn>
                                        <p:tgtEl>
                                          <p:spTgt spid="68621"/>
                                        </p:tgtEl>
                                        <p:attrNameLst>
                                          <p:attrName>style.visibility</p:attrName>
                                        </p:attrNameLst>
                                      </p:cBhvr>
                                      <p:to>
                                        <p:strVal val="visible"/>
                                      </p:to>
                                    </p:set>
                                    <p:animEffect transition="in" filter="wipe(down)">
                                      <p:cBhvr>
                                        <p:cTn id="94" dur="500"/>
                                        <p:tgtEl>
                                          <p:spTgt spid="686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619" grpId="0"/>
      <p:bldP spid="68620" grpId="0" bldLvl="0" animBg="1"/>
      <p:bldP spid="68621" grpId="0" bldLvl="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0658" name="文本框 70657"/>
          <p:cNvSpPr txBox="1"/>
          <p:nvPr/>
        </p:nvSpPr>
        <p:spPr>
          <a:xfrm>
            <a:off x="827088" y="836613"/>
            <a:ext cx="8316912" cy="4206875"/>
          </a:xfrm>
          <a:prstGeom prst="rect">
            <a:avLst/>
          </a:prstGeom>
          <a:noFill/>
          <a:ln w="9525">
            <a:noFill/>
          </a:ln>
        </p:spPr>
        <p:txBody>
          <a:bodyPr anchor="t" anchorCtr="0">
            <a:spAutoFit/>
          </a:bodyPr>
          <a:p>
            <a:pPr>
              <a:lnSpc>
                <a:spcPct val="125000"/>
              </a:lnSpc>
            </a:pPr>
            <a:r>
              <a:rPr lang="zh-CN" altLang="en-US" dirty="0">
                <a:solidFill>
                  <a:schemeClr val="tx1"/>
                </a:solidFill>
                <a:latin typeface="宋体" panose="02010600030101010101" pitchFamily="2" charset="-122"/>
                <a:ea typeface="宋体" panose="02010600030101010101" pitchFamily="2" charset="-122"/>
              </a:rPr>
              <a:t>    模拟量和数字量之间可以转换，只要它们之间建立起一定的转换关系。例如可以通过计算数字信号变化的次数来得到相应的模拟量，而不需要知道数字信号每次变化的具体大小，或者研究数字信号之间的编排方式就可以了。</a:t>
            </a:r>
            <a:endParaRPr lang="zh-CN" altLang="en-US" dirty="0">
              <a:solidFill>
                <a:schemeClr val="tx1"/>
              </a:solidFill>
              <a:latin typeface="宋体" panose="02010600030101010101" pitchFamily="2" charset="-122"/>
              <a:ea typeface="宋体" panose="02010600030101010101" pitchFamily="2" charset="-122"/>
            </a:endParaRPr>
          </a:p>
          <a:p>
            <a:pPr>
              <a:lnSpc>
                <a:spcPct val="125000"/>
              </a:lnSpc>
            </a:pPr>
            <a:r>
              <a:rPr lang="zh-CN" altLang="en-US" dirty="0">
                <a:solidFill>
                  <a:schemeClr val="tx1"/>
                </a:solidFill>
                <a:latin typeface="Times New Roman" panose="02020603050405020304" pitchFamily="18" charset="0"/>
                <a:ea typeface="宋体" panose="02010600030101010101" pitchFamily="2" charset="-122"/>
              </a:rPr>
              <a:t>        处理模拟信号的电子电路是模拟电路，模拟电路研究各种模拟电子器件，模拟信号的变换、控制、测量和应用等内容。模拟电路主要有放大电路、振荡电路、运算电路、有源滤波电路、整流稳压电路、反馈电路，以及混频、调制解调等非线性电路。</a:t>
            </a:r>
            <a:endParaRPr lang="zh-CN" altLang="en-US" dirty="0">
              <a:solidFill>
                <a:schemeClr val="tx1"/>
              </a:solidFill>
              <a:latin typeface="Times New Roman" panose="02020603050405020304" pitchFamily="18" charset="0"/>
              <a:ea typeface="宋体" panose="02010600030101010101" pitchFamily="2" charset="-122"/>
            </a:endParaRPr>
          </a:p>
        </p:txBody>
      </p:sp>
      <p:sp>
        <p:nvSpPr>
          <p:cNvPr id="43010" name="文本框 68609"/>
          <p:cNvSpPr txBox="1"/>
          <p:nvPr/>
        </p:nvSpPr>
        <p:spPr>
          <a:xfrm>
            <a:off x="971550" y="44450"/>
            <a:ext cx="7705725" cy="644525"/>
          </a:xfrm>
          <a:prstGeom prst="rect">
            <a:avLst/>
          </a:prstGeom>
          <a:noFill/>
          <a:ln w="9525">
            <a:noFill/>
          </a:ln>
        </p:spPr>
        <p:txBody>
          <a:bodyPr anchor="t" anchorCtr="0">
            <a:spAutoFit/>
          </a:bodyPr>
          <a:p>
            <a:pPr>
              <a:spcBef>
                <a:spcPct val="50000"/>
              </a:spcBef>
            </a:pPr>
            <a:r>
              <a:rPr lang="zh-CN" altLang="en-US" sz="3600" dirty="0">
                <a:latin typeface="Times New Roman" panose="02020603050405020304" pitchFamily="18" charset="0"/>
                <a:ea typeface="宋体" panose="02010600030101010101" pitchFamily="2" charset="-122"/>
              </a:rPr>
              <a:t>模拟</a:t>
            </a:r>
            <a:r>
              <a:rPr lang="zh-CN" altLang="en-US" sz="3600" dirty="0">
                <a:latin typeface="Times New Roman" panose="02020603050405020304" pitchFamily="18" charset="0"/>
                <a:ea typeface="华文中宋" pitchFamily="2" charset="-122"/>
              </a:rPr>
              <a:t>电子技术和数字电子技术</a:t>
            </a:r>
            <a:r>
              <a:rPr lang="zh-CN" altLang="en-US" sz="3600" dirty="0">
                <a:solidFill>
                  <a:schemeClr val="accent2"/>
                </a:solidFill>
                <a:latin typeface="Times New Roman" panose="02020603050405020304" pitchFamily="18" charset="0"/>
                <a:ea typeface="华文中宋" pitchFamily="2" charset="-122"/>
              </a:rPr>
              <a:t> </a:t>
            </a:r>
            <a:endParaRPr lang="zh-CN" altLang="en-US" sz="3600" dirty="0">
              <a:solidFill>
                <a:schemeClr val="accent2"/>
              </a:solidFill>
              <a:latin typeface="Times New Roman" panose="02020603050405020304" pitchFamily="18" charset="0"/>
              <a:ea typeface="华文中宋"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0658">
                                            <p:txEl>
                                              <p:charRg st="103" end="221"/>
                                            </p:txEl>
                                          </p:spTgt>
                                        </p:tgtEl>
                                        <p:attrNameLst>
                                          <p:attrName>style.visibility</p:attrName>
                                        </p:attrNameLst>
                                      </p:cBhvr>
                                      <p:to>
                                        <p:strVal val="visible"/>
                                      </p:to>
                                    </p:set>
                                    <p:animEffect transition="in" filter="blinds(horizontal)">
                                      <p:cBhvr>
                                        <p:cTn id="7" dur="500"/>
                                        <p:tgtEl>
                                          <p:spTgt spid="70658">
                                            <p:txEl>
                                              <p:charRg st="103" end="22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4033" name="文本框 71681"/>
          <p:cNvSpPr txBox="1"/>
          <p:nvPr/>
        </p:nvSpPr>
        <p:spPr>
          <a:xfrm>
            <a:off x="971550" y="117475"/>
            <a:ext cx="5080000" cy="584200"/>
          </a:xfrm>
          <a:prstGeom prst="rect">
            <a:avLst/>
          </a:prstGeom>
          <a:noFill/>
          <a:ln w="9525">
            <a:noFill/>
          </a:ln>
        </p:spPr>
        <p:txBody>
          <a:bodyPr anchor="t" anchorCtr="0">
            <a:spAutoFit/>
          </a:bodyPr>
          <a:p>
            <a:r>
              <a:rPr lang="zh-CN" altLang="en-US" sz="3200" dirty="0">
                <a:solidFill>
                  <a:srgbClr val="0000FF"/>
                </a:solidFill>
                <a:latin typeface="Times New Roman" panose="02020603050405020304" pitchFamily="18" charset="0"/>
                <a:ea typeface="宋体" panose="02010600030101010101" pitchFamily="2" charset="-122"/>
                <a:sym typeface="宋体" panose="02010600030101010101" pitchFamily="2" charset="-122"/>
              </a:rPr>
              <a:t>模拟电路的特点</a:t>
            </a:r>
            <a:endParaRPr lang="zh-CN" altLang="en-US" sz="3200" dirty="0">
              <a:solidFill>
                <a:srgbClr val="0000FF"/>
              </a:solidFill>
              <a:latin typeface="Times New Roman" panose="02020603050405020304" pitchFamily="18" charset="0"/>
              <a:ea typeface="Times New Roman" panose="02020603050405020304" pitchFamily="18" charset="0"/>
              <a:sym typeface="宋体" panose="02010600030101010101" pitchFamily="2" charset="-122"/>
            </a:endParaRPr>
          </a:p>
        </p:txBody>
      </p:sp>
      <p:sp>
        <p:nvSpPr>
          <p:cNvPr id="71683" name="文本框 71682"/>
          <p:cNvSpPr txBox="1"/>
          <p:nvPr/>
        </p:nvSpPr>
        <p:spPr>
          <a:xfrm>
            <a:off x="900113" y="836613"/>
            <a:ext cx="8172450" cy="5630862"/>
          </a:xfrm>
          <a:prstGeom prst="rect">
            <a:avLst/>
          </a:prstGeom>
          <a:noFill/>
          <a:ln w="9525">
            <a:noFill/>
          </a:ln>
        </p:spPr>
        <p:txBody>
          <a:bodyPr anchor="t" anchorCtr="0">
            <a:spAutoFit/>
          </a:bodyPr>
          <a:p>
            <a:pPr>
              <a:lnSpc>
                <a:spcPct val="125000"/>
              </a:lnSpc>
            </a:pPr>
            <a:r>
              <a:rPr lang="zh-CN" altLang="en-US" dirty="0">
                <a:solidFill>
                  <a:schemeClr val="tx1"/>
                </a:solidFill>
                <a:latin typeface="Cambria" panose="02040503050406030204" pitchFamily="18" charset="0"/>
                <a:ea typeface="宋体" panose="02010600030101010101" pitchFamily="2" charset="-122"/>
              </a:rPr>
              <a:t>模拟电路具有如下特点：</a:t>
            </a:r>
            <a:endParaRPr lang="zh-CN" altLang="en-US" dirty="0">
              <a:solidFill>
                <a:schemeClr val="tx1"/>
              </a:solidFill>
              <a:latin typeface="Cambria" panose="02040503050406030204" pitchFamily="18" charset="0"/>
              <a:ea typeface="宋体" panose="02010600030101010101" pitchFamily="2" charset="-122"/>
            </a:endParaRPr>
          </a:p>
          <a:p>
            <a:pPr>
              <a:lnSpc>
                <a:spcPct val="125000"/>
              </a:lnSpc>
            </a:pPr>
            <a:r>
              <a:rPr lang="zh-CN" altLang="en-US" dirty="0">
                <a:solidFill>
                  <a:schemeClr val="tx1"/>
                </a:solidFill>
                <a:latin typeface="Cambria" panose="02040503050406030204" pitchFamily="18" charset="0"/>
                <a:ea typeface="宋体" panose="02010600030101010101" pitchFamily="2" charset="-122"/>
              </a:rPr>
              <a:t>        ①</a:t>
            </a:r>
            <a:r>
              <a:rPr lang="en-US" altLang="zh-CN">
                <a:solidFill>
                  <a:schemeClr val="tx1"/>
                </a:solidFill>
                <a:latin typeface="Cambria" panose="02040503050406030204" pitchFamily="18" charset="0"/>
                <a:ea typeface="宋体" panose="02010600030101010101" pitchFamily="2" charset="-122"/>
              </a:rPr>
              <a:t> </a:t>
            </a:r>
            <a:r>
              <a:rPr lang="zh-CN" altLang="en-US" dirty="0">
                <a:solidFill>
                  <a:schemeClr val="tx1"/>
                </a:solidFill>
                <a:latin typeface="Cambria" panose="02040503050406030204" pitchFamily="18" charset="0"/>
                <a:ea typeface="宋体" panose="02010600030101010101" pitchFamily="2" charset="-122"/>
              </a:rPr>
              <a:t>模拟电路处理的是连续变化的电信号，人们的日常生活、生产等活动与模拟信号的联系更加密切，所以模拟电子电路应用面十分广泛；</a:t>
            </a:r>
            <a:endParaRPr lang="zh-CN" altLang="en-US" dirty="0">
              <a:solidFill>
                <a:schemeClr val="tx1"/>
              </a:solidFill>
              <a:latin typeface="Cambria" panose="02040503050406030204" pitchFamily="18" charset="0"/>
              <a:ea typeface="宋体" panose="02010600030101010101" pitchFamily="2" charset="-122"/>
            </a:endParaRPr>
          </a:p>
          <a:p>
            <a:pPr>
              <a:lnSpc>
                <a:spcPct val="125000"/>
              </a:lnSpc>
            </a:pPr>
            <a:r>
              <a:rPr lang="zh-CN" altLang="en-US" dirty="0">
                <a:solidFill>
                  <a:schemeClr val="tx1"/>
                </a:solidFill>
                <a:latin typeface="Cambria" panose="02040503050406030204" pitchFamily="18" charset="0"/>
                <a:ea typeface="宋体" panose="02010600030101010101" pitchFamily="2" charset="-122"/>
              </a:rPr>
              <a:t>        ②</a:t>
            </a:r>
            <a:r>
              <a:rPr lang="en-US" altLang="zh-CN">
                <a:solidFill>
                  <a:schemeClr val="tx1"/>
                </a:solidFill>
                <a:latin typeface="Cambria" panose="02040503050406030204" pitchFamily="18" charset="0"/>
                <a:ea typeface="宋体" panose="02010600030101010101" pitchFamily="2" charset="-122"/>
              </a:rPr>
              <a:t> </a:t>
            </a:r>
            <a:r>
              <a:rPr lang="zh-CN" altLang="en-US" dirty="0">
                <a:solidFill>
                  <a:schemeClr val="tx1"/>
                </a:solidFill>
                <a:latin typeface="Cambria" panose="02040503050406030204" pitchFamily="18" charset="0"/>
                <a:ea typeface="宋体" panose="02010600030101010101" pitchFamily="2" charset="-122"/>
              </a:rPr>
              <a:t>模拟电路中的器件往往作工作在放大状态，因而电路的灵敏度比较高，但也容易受到干扰信号的影响；</a:t>
            </a:r>
            <a:endParaRPr lang="zh-CN" altLang="en-US" dirty="0">
              <a:solidFill>
                <a:schemeClr val="tx1"/>
              </a:solidFill>
              <a:latin typeface="Cambria" panose="02040503050406030204" pitchFamily="18" charset="0"/>
              <a:ea typeface="宋体" panose="02010600030101010101" pitchFamily="2" charset="-122"/>
            </a:endParaRPr>
          </a:p>
          <a:p>
            <a:pPr>
              <a:lnSpc>
                <a:spcPct val="125000"/>
              </a:lnSpc>
            </a:pPr>
            <a:r>
              <a:rPr lang="zh-CN" altLang="en-US" dirty="0">
                <a:solidFill>
                  <a:schemeClr val="tx1"/>
                </a:solidFill>
                <a:latin typeface="Cambria" panose="02040503050406030204" pitchFamily="18" charset="0"/>
                <a:ea typeface="宋体" panose="02010600030101010101" pitchFamily="2" charset="-122"/>
              </a:rPr>
              <a:t>        ③</a:t>
            </a:r>
            <a:r>
              <a:rPr lang="en-US" altLang="zh-CN">
                <a:solidFill>
                  <a:schemeClr val="tx1"/>
                </a:solidFill>
                <a:latin typeface="Cambria" panose="02040503050406030204" pitchFamily="18" charset="0"/>
                <a:ea typeface="宋体" panose="02010600030101010101" pitchFamily="2" charset="-122"/>
              </a:rPr>
              <a:t> </a:t>
            </a:r>
            <a:r>
              <a:rPr lang="zh-CN" altLang="en-US" dirty="0">
                <a:solidFill>
                  <a:schemeClr val="tx1"/>
                </a:solidFill>
                <a:latin typeface="Cambria" panose="02040503050406030204" pitchFamily="18" charset="0"/>
                <a:ea typeface="宋体" panose="02010600030101010101" pitchFamily="2" charset="-122"/>
              </a:rPr>
              <a:t>在模拟与数字电子电路的复合系统中，需要在模拟-数字、数字-模拟信号间进行变换，其中少不了模拟电路，而且技术难点往往在模拟电路；</a:t>
            </a:r>
            <a:endParaRPr lang="zh-CN" altLang="en-US" dirty="0">
              <a:solidFill>
                <a:schemeClr val="tx1"/>
              </a:solidFill>
              <a:latin typeface="Cambria" panose="02040503050406030204" pitchFamily="18" charset="0"/>
              <a:ea typeface="宋体" panose="02010600030101010101" pitchFamily="2" charset="-122"/>
            </a:endParaRPr>
          </a:p>
          <a:p>
            <a:pPr>
              <a:lnSpc>
                <a:spcPct val="125000"/>
              </a:lnSpc>
            </a:pPr>
            <a:r>
              <a:rPr lang="zh-CN" altLang="en-US" dirty="0">
                <a:solidFill>
                  <a:schemeClr val="tx1"/>
                </a:solidFill>
                <a:latin typeface="Cambria" panose="02040503050406030204" pitchFamily="18" charset="0"/>
                <a:ea typeface="宋体" panose="02010600030101010101" pitchFamily="2" charset="-122"/>
              </a:rPr>
              <a:t>        ④</a:t>
            </a:r>
            <a:r>
              <a:rPr lang="en-US" altLang="zh-CN">
                <a:solidFill>
                  <a:schemeClr val="tx1"/>
                </a:solidFill>
                <a:latin typeface="Cambria" panose="02040503050406030204" pitchFamily="18" charset="0"/>
                <a:ea typeface="宋体" panose="02010600030101010101" pitchFamily="2" charset="-122"/>
              </a:rPr>
              <a:t> </a:t>
            </a:r>
            <a:r>
              <a:rPr lang="zh-CN" altLang="en-US" dirty="0">
                <a:solidFill>
                  <a:schemeClr val="tx1"/>
                </a:solidFill>
                <a:latin typeface="Cambria" panose="02040503050406030204" pitchFamily="18" charset="0"/>
                <a:ea typeface="宋体" panose="02010600030101010101" pitchFamily="2" charset="-122"/>
              </a:rPr>
              <a:t>许多模拟电路便于集成，可较大地降低成本，减小体积；</a:t>
            </a:r>
            <a:endParaRPr lang="zh-CN" altLang="en-US" dirty="0">
              <a:solidFill>
                <a:schemeClr val="tx1"/>
              </a:solidFill>
              <a:latin typeface="Cambria" panose="02040503050406030204" pitchFamily="18" charset="0"/>
              <a:ea typeface="宋体" panose="02010600030101010101" pitchFamily="2" charset="-122"/>
            </a:endParaRPr>
          </a:p>
          <a:p>
            <a:pPr>
              <a:lnSpc>
                <a:spcPct val="125000"/>
              </a:lnSpc>
            </a:pPr>
            <a:r>
              <a:rPr lang="zh-CN" altLang="en-US" dirty="0">
                <a:solidFill>
                  <a:schemeClr val="tx1"/>
                </a:solidFill>
                <a:latin typeface="Cambria" panose="02040503050406030204" pitchFamily="18" charset="0"/>
                <a:ea typeface="宋体" panose="02010600030101010101" pitchFamily="2" charset="-122"/>
              </a:rPr>
              <a:t>　   ⑤</a:t>
            </a:r>
            <a:r>
              <a:rPr lang="en-US" altLang="zh-CN" dirty="0">
                <a:solidFill>
                  <a:schemeClr val="tx1"/>
                </a:solidFill>
                <a:latin typeface="Cambria" panose="02040503050406030204" pitchFamily="18" charset="0"/>
                <a:ea typeface="宋体" panose="02010600030101010101" pitchFamily="2" charset="-122"/>
              </a:rPr>
              <a:t> </a:t>
            </a:r>
            <a:r>
              <a:rPr lang="zh-CN" altLang="en-US" dirty="0">
                <a:solidFill>
                  <a:schemeClr val="tx1"/>
                </a:solidFill>
                <a:latin typeface="Cambria" panose="02040503050406030204" pitchFamily="18" charset="0"/>
                <a:ea typeface="宋体" panose="02010600030101010101" pitchFamily="2" charset="-122"/>
              </a:rPr>
              <a:t>模拟信号相对数字信号而言，不便于处理和存储。</a:t>
            </a:r>
            <a:endParaRPr lang="zh-CN" altLang="en-US" dirty="0">
              <a:solidFill>
                <a:schemeClr val="tx1"/>
              </a:solidFill>
              <a:latin typeface="Cambria" panose="02040503050406030204" pitchFamily="18" charset="0"/>
              <a:ea typeface="宋体" panose="02010600030101010101"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1683">
                                            <p:txEl>
                                              <p:charRg st="12" end="82"/>
                                            </p:txEl>
                                          </p:spTgt>
                                        </p:tgtEl>
                                        <p:attrNameLst>
                                          <p:attrName>style.visibility</p:attrName>
                                        </p:attrNameLst>
                                      </p:cBhvr>
                                      <p:to>
                                        <p:strVal val="visible"/>
                                      </p:to>
                                    </p:set>
                                    <p:animEffect transition="in" filter="wipe(left)">
                                      <p:cBhvr>
                                        <p:cTn id="7" dur="1000"/>
                                        <p:tgtEl>
                                          <p:spTgt spid="71683">
                                            <p:txEl>
                                              <p:charRg st="12" end="82"/>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71683">
                                            <p:txEl>
                                              <p:charRg st="82" end="137"/>
                                            </p:txEl>
                                          </p:spTgt>
                                        </p:tgtEl>
                                        <p:attrNameLst>
                                          <p:attrName>style.visibility</p:attrName>
                                        </p:attrNameLst>
                                      </p:cBhvr>
                                      <p:to>
                                        <p:strVal val="visible"/>
                                      </p:to>
                                    </p:set>
                                    <p:animEffect transition="in" filter="wipe(left)">
                                      <p:cBhvr>
                                        <p:cTn id="12" dur="1000"/>
                                        <p:tgtEl>
                                          <p:spTgt spid="71683">
                                            <p:txEl>
                                              <p:charRg st="82" end="137"/>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71683">
                                            <p:txEl>
                                              <p:charRg st="137" end="211"/>
                                            </p:txEl>
                                          </p:spTgt>
                                        </p:tgtEl>
                                        <p:attrNameLst>
                                          <p:attrName>style.visibility</p:attrName>
                                        </p:attrNameLst>
                                      </p:cBhvr>
                                      <p:to>
                                        <p:strVal val="visible"/>
                                      </p:to>
                                    </p:set>
                                    <p:animEffect transition="in" filter="wipe(left)">
                                      <p:cBhvr>
                                        <p:cTn id="17" dur="1000"/>
                                        <p:tgtEl>
                                          <p:spTgt spid="71683">
                                            <p:txEl>
                                              <p:charRg st="137" end="21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71683">
                                            <p:txEl>
                                              <p:charRg st="211" end="247"/>
                                            </p:txEl>
                                          </p:spTgt>
                                        </p:tgtEl>
                                        <p:attrNameLst>
                                          <p:attrName>style.visibility</p:attrName>
                                        </p:attrNameLst>
                                      </p:cBhvr>
                                      <p:to>
                                        <p:strVal val="visible"/>
                                      </p:to>
                                    </p:set>
                                    <p:animEffect transition="in" filter="wipe(left)">
                                      <p:cBhvr>
                                        <p:cTn id="22" dur="1000"/>
                                        <p:tgtEl>
                                          <p:spTgt spid="71683">
                                            <p:txEl>
                                              <p:charRg st="211" end="247"/>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71683">
                                            <p:txEl>
                                              <p:charRg st="247" end="276"/>
                                            </p:txEl>
                                          </p:spTgt>
                                        </p:tgtEl>
                                        <p:attrNameLst>
                                          <p:attrName>style.visibility</p:attrName>
                                        </p:attrNameLst>
                                      </p:cBhvr>
                                      <p:to>
                                        <p:strVal val="visible"/>
                                      </p:to>
                                    </p:set>
                                    <p:animEffect transition="in" filter="wipe(left)">
                                      <p:cBhvr>
                                        <p:cTn id="27" dur="1000"/>
                                        <p:tgtEl>
                                          <p:spTgt spid="71683">
                                            <p:txEl>
                                              <p:charRg st="247" end="27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5057" name="文本框 72705"/>
          <p:cNvSpPr txBox="1"/>
          <p:nvPr/>
        </p:nvSpPr>
        <p:spPr>
          <a:xfrm>
            <a:off x="1042988" y="765175"/>
            <a:ext cx="7586662" cy="5121275"/>
          </a:xfrm>
          <a:prstGeom prst="rect">
            <a:avLst/>
          </a:prstGeom>
          <a:noFill/>
          <a:ln w="9525">
            <a:noFill/>
          </a:ln>
        </p:spPr>
        <p:txBody>
          <a:bodyPr anchor="t" anchorCtr="0">
            <a:spAutoFit/>
          </a:bodyPr>
          <a:p>
            <a:pPr>
              <a:lnSpc>
                <a:spcPct val="125000"/>
              </a:lnSpc>
            </a:pPr>
            <a:r>
              <a:rPr lang="zh-CN" altLang="en-US" dirty="0">
                <a:solidFill>
                  <a:schemeClr val="tx1"/>
                </a:solidFill>
                <a:latin typeface="Times New Roman" panose="02020603050405020304" pitchFamily="18" charset="0"/>
                <a:ea typeface="宋体" panose="02010600030101010101" pitchFamily="2" charset="-122"/>
              </a:rPr>
              <a:t>　　本课程大部分讨论模拟电路的稳态问题，对暂态的问题较少讨论。在处理模拟电路的问题时，对模拟电路中晶体管如果工作在线性区，往往用小信号线性模型代替晶体管，把晶体管视为电流控制电流源(CCCS)或电压控制电流源(VCCS)，这样模拟电子电路就可以采用电路理论中解决问题的方法进行求解。</a:t>
            </a:r>
            <a:endParaRPr lang="zh-CN" altLang="en-US" dirty="0">
              <a:solidFill>
                <a:schemeClr val="tx1"/>
              </a:solidFill>
              <a:latin typeface="Times New Roman" panose="02020603050405020304" pitchFamily="18" charset="0"/>
              <a:ea typeface="宋体" panose="02010600030101010101" pitchFamily="2" charset="-122"/>
            </a:endParaRPr>
          </a:p>
          <a:p>
            <a:pPr>
              <a:lnSpc>
                <a:spcPct val="125000"/>
              </a:lnSpc>
            </a:pPr>
            <a:r>
              <a:rPr lang="zh-CN" altLang="en-US" dirty="0">
                <a:solidFill>
                  <a:schemeClr val="tx1"/>
                </a:solidFill>
                <a:latin typeface="Times New Roman" panose="02020603050405020304" pitchFamily="18" charset="0"/>
                <a:ea typeface="宋体" panose="02010600030101010101" pitchFamily="2" charset="-122"/>
              </a:rPr>
              <a:t>        运用的数学工具有代数、三角函数、积分、微分、微分方程傅里叶分析等，涉及信号的时域和频域。</a:t>
            </a:r>
            <a:endParaRPr lang="zh-CN" altLang="en-US" dirty="0">
              <a:solidFill>
                <a:schemeClr val="tx1"/>
              </a:solidFill>
              <a:latin typeface="Times New Roman" panose="02020603050405020304" pitchFamily="18" charset="0"/>
              <a:ea typeface="宋体" panose="02010600030101010101" pitchFamily="2" charset="-122"/>
            </a:endParaRPr>
          </a:p>
          <a:p>
            <a:pPr>
              <a:lnSpc>
                <a:spcPct val="125000"/>
              </a:lnSpc>
            </a:pPr>
            <a:r>
              <a:rPr lang="zh-CN" altLang="en-US" dirty="0">
                <a:solidFill>
                  <a:schemeClr val="tx1"/>
                </a:solidFill>
                <a:latin typeface="Times New Roman" panose="02020603050405020304" pitchFamily="18" charset="0"/>
                <a:ea typeface="宋体" panose="02010600030101010101" pitchFamily="2" charset="-122"/>
              </a:rPr>
              <a:t>        对模拟电路多数情况是在时域中讨论，但有时也会在频域中讨论问题，例如分析失真波形、非正弦波形的频率成分时。</a:t>
            </a:r>
            <a:endParaRPr lang="zh-CN" altLang="en-US" dirty="0">
              <a:solidFill>
                <a:schemeClr val="tx1"/>
              </a:solidFill>
              <a:latin typeface="Times New Roman" panose="02020603050405020304" pitchFamily="18" charset="0"/>
              <a:ea typeface="宋体" panose="02010600030101010101" pitchFamily="2" charset="-122"/>
            </a:endParaRPr>
          </a:p>
        </p:txBody>
      </p:sp>
      <p:sp>
        <p:nvSpPr>
          <p:cNvPr id="45058" name="文本框 72706"/>
          <p:cNvSpPr txBox="1"/>
          <p:nvPr/>
        </p:nvSpPr>
        <p:spPr>
          <a:xfrm>
            <a:off x="1116013" y="117475"/>
            <a:ext cx="6624637" cy="584200"/>
          </a:xfrm>
          <a:prstGeom prst="rect">
            <a:avLst/>
          </a:prstGeom>
          <a:noFill/>
          <a:ln w="9525">
            <a:noFill/>
          </a:ln>
        </p:spPr>
        <p:txBody>
          <a:bodyPr anchor="t" anchorCtr="0">
            <a:spAutoFit/>
          </a:bodyPr>
          <a:p>
            <a:r>
              <a:rPr lang="zh-CN" altLang="en-US" sz="3200" dirty="0">
                <a:solidFill>
                  <a:srgbClr val="0000FF"/>
                </a:solidFill>
                <a:latin typeface="Times New Roman" panose="02020603050405020304" pitchFamily="18" charset="0"/>
                <a:ea typeface="宋体" panose="02010600030101010101" pitchFamily="2" charset="-122"/>
                <a:sym typeface="宋体" panose="02010600030101010101" pitchFamily="2" charset="-122"/>
              </a:rPr>
              <a:t>模拟电路的基本分析方法</a:t>
            </a:r>
            <a:endParaRPr lang="zh-CN" altLang="en-US" sz="3200" dirty="0">
              <a:solidFill>
                <a:srgbClr val="0000FF"/>
              </a:solidFill>
              <a:latin typeface="Times New Roman" panose="02020603050405020304" pitchFamily="18" charset="0"/>
              <a:ea typeface="Times New Roman" panose="02020603050405020304" pitchFamily="18" charset="0"/>
              <a:sym typeface="宋体" panose="02010600030101010101" pitchFamily="2" charset="-122"/>
            </a:endParaRPr>
          </a:p>
        </p:txBody>
      </p:sp>
    </p:spTree>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6081" name="文本框 74753"/>
          <p:cNvSpPr txBox="1"/>
          <p:nvPr/>
        </p:nvSpPr>
        <p:spPr>
          <a:xfrm>
            <a:off x="1087438" y="1352550"/>
            <a:ext cx="7618412" cy="2489200"/>
          </a:xfrm>
          <a:prstGeom prst="rect">
            <a:avLst/>
          </a:prstGeom>
          <a:noFill/>
          <a:ln w="9525">
            <a:noFill/>
          </a:ln>
        </p:spPr>
        <p:txBody>
          <a:bodyPr wrap="square" anchor="t" anchorCtr="0">
            <a:spAutoFit/>
          </a:bodyPr>
          <a:p>
            <a:pPr>
              <a:lnSpc>
                <a:spcPct val="130000"/>
              </a:lnSpc>
            </a:pPr>
            <a:r>
              <a:rPr lang="zh-CN" altLang="en-US" dirty="0">
                <a:solidFill>
                  <a:schemeClr val="tx1"/>
                </a:solidFill>
                <a:latin typeface="Times New Roman" panose="02020603050405020304" pitchFamily="18" charset="0"/>
                <a:ea typeface="宋体-PUA" pitchFamily="2" charset="-122"/>
              </a:rPr>
              <a:t>        有的学生认为模拟电路难学，称之为“魔电”。可能模拟电路的概念比较多，又是初学，所以困难多一些。但模拟电路和数字电路二者不是对立的关系，而是互相依存的关系，不可能一种电路完全取代另一种电路，二者各有各的应用领域。</a:t>
            </a:r>
            <a:endParaRPr lang="zh-CN" altLang="en-US" dirty="0">
              <a:solidFill>
                <a:schemeClr val="tx1"/>
              </a:solidFill>
              <a:latin typeface="Times New Roman" panose="02020603050405020304" pitchFamily="18" charset="0"/>
              <a:ea typeface="宋体-PUA" pitchFamily="2" charset="-122"/>
            </a:endParaRPr>
          </a:p>
        </p:txBody>
      </p:sp>
      <p:sp>
        <p:nvSpPr>
          <p:cNvPr id="46082" name="文本框 74754"/>
          <p:cNvSpPr txBox="1"/>
          <p:nvPr/>
        </p:nvSpPr>
        <p:spPr>
          <a:xfrm>
            <a:off x="971550" y="117475"/>
            <a:ext cx="6408738" cy="584200"/>
          </a:xfrm>
          <a:prstGeom prst="rect">
            <a:avLst/>
          </a:prstGeom>
          <a:noFill/>
          <a:ln w="9525">
            <a:noFill/>
          </a:ln>
        </p:spPr>
        <p:txBody>
          <a:bodyPr anchor="t" anchorCtr="0">
            <a:spAutoFit/>
          </a:bodyPr>
          <a:p>
            <a:r>
              <a:rPr lang="zh-CN" altLang="en-US" sz="3200" dirty="0">
                <a:solidFill>
                  <a:srgbClr val="0000FF"/>
                </a:solidFill>
                <a:latin typeface="Times New Roman" panose="02020603050405020304" pitchFamily="18" charset="0"/>
                <a:ea typeface="宋体" panose="02010600030101010101" pitchFamily="2" charset="-122"/>
                <a:sym typeface="宋体" panose="02010600030101010101" pitchFamily="2" charset="-122"/>
              </a:rPr>
              <a:t>模拟电路和数字电路的关系</a:t>
            </a:r>
            <a:endParaRPr lang="zh-CN" altLang="en-US" sz="3200" dirty="0">
              <a:solidFill>
                <a:srgbClr val="0000FF"/>
              </a:solidFill>
              <a:latin typeface="Times New Roman" panose="02020603050405020304" pitchFamily="18" charset="0"/>
              <a:ea typeface="Times New Roman" panose="02020603050405020304" pitchFamily="18" charset="0"/>
              <a:sym typeface="宋体" panose="02010600030101010101" pitchFamily="2" charset="-122"/>
            </a:endParaRPr>
          </a:p>
        </p:txBody>
      </p:sp>
    </p:spTree>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7105" name="文本框 75777"/>
          <p:cNvSpPr txBox="1"/>
          <p:nvPr/>
        </p:nvSpPr>
        <p:spPr>
          <a:xfrm>
            <a:off x="1042988" y="117475"/>
            <a:ext cx="5080000" cy="644525"/>
          </a:xfrm>
          <a:prstGeom prst="rect">
            <a:avLst/>
          </a:prstGeom>
          <a:noFill/>
          <a:ln w="9525">
            <a:noFill/>
          </a:ln>
        </p:spPr>
        <p:txBody>
          <a:bodyPr anchor="t" anchorCtr="0">
            <a:spAutoFit/>
          </a:bodyPr>
          <a:p>
            <a:r>
              <a:rPr lang="zh-CN" altLang="en-US" sz="3600">
                <a:latin typeface="Times New Roman" panose="02020603050405020304" pitchFamily="18" charset="0"/>
                <a:ea typeface="宋体" panose="02010600030101010101" pitchFamily="2" charset="-122"/>
                <a:sym typeface="宋体" panose="02010600030101010101" pitchFamily="2" charset="-122"/>
              </a:rPr>
              <a:t>本课程的学习建议</a:t>
            </a:r>
            <a:endParaRPr lang="zh-CN" altLang="en-US" sz="3600">
              <a:latin typeface="Times New Roman" panose="02020603050405020304" pitchFamily="18" charset="0"/>
              <a:ea typeface="Times New Roman" panose="02020603050405020304" pitchFamily="18" charset="0"/>
              <a:sym typeface="宋体" panose="02010600030101010101" pitchFamily="2" charset="-122"/>
            </a:endParaRPr>
          </a:p>
        </p:txBody>
      </p:sp>
      <p:sp>
        <p:nvSpPr>
          <p:cNvPr id="75779" name="文本框 75778"/>
          <p:cNvSpPr txBox="1"/>
          <p:nvPr/>
        </p:nvSpPr>
        <p:spPr>
          <a:xfrm>
            <a:off x="1042988" y="836613"/>
            <a:ext cx="7800975" cy="4965700"/>
          </a:xfrm>
          <a:prstGeom prst="rect">
            <a:avLst/>
          </a:prstGeom>
          <a:noFill/>
          <a:ln w="9525">
            <a:noFill/>
          </a:ln>
        </p:spPr>
        <p:txBody>
          <a:bodyPr anchor="t" anchorCtr="0">
            <a:spAutoFit/>
          </a:bodyPr>
          <a:p>
            <a:pPr>
              <a:lnSpc>
                <a:spcPct val="120000"/>
              </a:lnSpc>
            </a:pPr>
            <a:r>
              <a:rPr lang="zh-CN" altLang="en-US" dirty="0">
                <a:solidFill>
                  <a:schemeClr val="tx1"/>
                </a:solidFill>
                <a:latin typeface="Times New Roman" panose="02020603050405020304" pitchFamily="18" charset="0"/>
                <a:ea typeface="宋体" panose="02010600030101010101" pitchFamily="2" charset="-122"/>
              </a:rPr>
              <a:t>        模拟电子技术基础课程具有鲜明的特点，《模电》课程是高校大多数专业必修的入门课，是一门介于基础课和专业课之间的搭桥型课程，属于技术基础课。</a:t>
            </a:r>
            <a:endParaRPr lang="zh-CN" altLang="en-US" dirty="0">
              <a:solidFill>
                <a:schemeClr val="tx1"/>
              </a:solidFill>
              <a:latin typeface="Times New Roman" panose="02020603050405020304" pitchFamily="18" charset="0"/>
              <a:ea typeface="宋体" panose="02010600030101010101" pitchFamily="2" charset="-122"/>
            </a:endParaRPr>
          </a:p>
          <a:p>
            <a:pPr>
              <a:lnSpc>
                <a:spcPct val="120000"/>
              </a:lnSpc>
            </a:pPr>
            <a:r>
              <a:rPr lang="zh-CN" altLang="en-US" dirty="0">
                <a:solidFill>
                  <a:schemeClr val="tx1"/>
                </a:solidFill>
                <a:latin typeface="Times New Roman" panose="02020603050405020304" pitchFamily="18" charset="0"/>
                <a:ea typeface="宋体" panose="02010600030101010101" pitchFamily="2" charset="-122"/>
              </a:rPr>
              <a:t>        模拟电子技术基础的实践性很强。大多数讲到的电路都可以在实验室短期间实现，成本不高。</a:t>
            </a:r>
            <a:endParaRPr lang="zh-CN" altLang="en-US" dirty="0">
              <a:solidFill>
                <a:schemeClr val="tx1"/>
              </a:solidFill>
              <a:latin typeface="Times New Roman" panose="02020603050405020304" pitchFamily="18" charset="0"/>
              <a:ea typeface="宋体" panose="02010600030101010101" pitchFamily="2" charset="-122"/>
            </a:endParaRPr>
          </a:p>
          <a:p>
            <a:pPr>
              <a:lnSpc>
                <a:spcPct val="120000"/>
              </a:lnSpc>
            </a:pPr>
            <a:r>
              <a:rPr lang="zh-CN" altLang="en-US" dirty="0">
                <a:solidFill>
                  <a:schemeClr val="tx1"/>
                </a:solidFill>
                <a:latin typeface="Times New Roman" panose="02020603050405020304" pitchFamily="18" charset="0"/>
                <a:ea typeface="宋体" panose="02010600030101010101" pitchFamily="2" charset="-122"/>
              </a:rPr>
              <a:t>        模拟电子技术基础课程有其自身的理论体系，但在分析问题和进行计算时具有工程的特点，经常忽略一些次要的因素，可以进行简化计算，这与基础课处理问题的方式有较大的不同。对初学者而言，往往不易掌握，对于同一个参数，在这里可能被忽略，在那里就不被忽略。所以，需要了解简化的原因和条件。</a:t>
            </a:r>
            <a:endParaRPr lang="zh-CN" altLang="en-US" dirty="0">
              <a:solidFill>
                <a:schemeClr val="tx1"/>
              </a:solidFill>
              <a:latin typeface="Times New Roman" panose="02020603050405020304" pitchFamily="18" charset="0"/>
              <a:ea typeface="Times New Roman" panose="02020603050405020304"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5779">
                                            <p:txEl>
                                              <p:charRg st="0" end="85"/>
                                            </p:txEl>
                                          </p:spTgt>
                                        </p:tgtEl>
                                        <p:attrNameLst>
                                          <p:attrName>style.visibility</p:attrName>
                                        </p:attrNameLst>
                                      </p:cBhvr>
                                      <p:to>
                                        <p:strVal val="visible"/>
                                      </p:to>
                                    </p:set>
                                    <p:animEffect transition="in" filter="wipe(left)">
                                      <p:cBhvr>
                                        <p:cTn id="7" dur="1000"/>
                                        <p:tgtEl>
                                          <p:spTgt spid="75779">
                                            <p:txEl>
                                              <p:charRg st="0" end="85"/>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75779">
                                            <p:txEl>
                                              <p:charRg st="85" end="132"/>
                                            </p:txEl>
                                          </p:spTgt>
                                        </p:tgtEl>
                                        <p:attrNameLst>
                                          <p:attrName>style.visibility</p:attrName>
                                        </p:attrNameLst>
                                      </p:cBhvr>
                                      <p:to>
                                        <p:strVal val="visible"/>
                                      </p:to>
                                    </p:set>
                                    <p:animEffect transition="in" filter="wipe(left)">
                                      <p:cBhvr>
                                        <p:cTn id="12" dur="1000"/>
                                        <p:tgtEl>
                                          <p:spTgt spid="75779">
                                            <p:txEl>
                                              <p:charRg st="85" end="13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75779">
                                            <p:txEl>
                                              <p:charRg st="132" end="273"/>
                                            </p:txEl>
                                          </p:spTgt>
                                        </p:tgtEl>
                                        <p:attrNameLst>
                                          <p:attrName>style.visibility</p:attrName>
                                        </p:attrNameLst>
                                      </p:cBhvr>
                                      <p:to>
                                        <p:strVal val="visible"/>
                                      </p:to>
                                    </p:set>
                                    <p:animEffect transition="in" filter="wipe(left)">
                                      <p:cBhvr>
                                        <p:cTn id="17" dur="1000"/>
                                        <p:tgtEl>
                                          <p:spTgt spid="75779">
                                            <p:txEl>
                                              <p:charRg st="132" end="27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098" name="文本框 4097"/>
          <p:cNvSpPr txBox="1"/>
          <p:nvPr/>
        </p:nvSpPr>
        <p:spPr>
          <a:xfrm>
            <a:off x="1333500" y="908050"/>
            <a:ext cx="7486650" cy="5408613"/>
          </a:xfrm>
          <a:prstGeom prst="rect">
            <a:avLst/>
          </a:prstGeom>
          <a:noFill/>
          <a:ln w="9525">
            <a:noFill/>
          </a:ln>
        </p:spPr>
        <p:txBody>
          <a:bodyPr anchor="t" anchorCtr="0">
            <a:spAutoFit/>
          </a:bodyPr>
          <a:p>
            <a:pPr>
              <a:lnSpc>
                <a:spcPct val="120000"/>
              </a:lnSpc>
            </a:pPr>
            <a:r>
              <a:rPr lang="zh-CN" altLang="en-US" dirty="0">
                <a:solidFill>
                  <a:schemeClr val="tx1"/>
                </a:solidFill>
                <a:latin typeface="Times New Roman" panose="02020603050405020304" pitchFamily="18" charset="0"/>
                <a:ea typeface="宋体" panose="02010600030101010101" pitchFamily="2" charset="-122"/>
              </a:rPr>
              <a:t>        电子技术是研究电子器件和电子电路工作原理及其应用的一门科学技术，是高等院校理工科学生学习电子技术的入门必修课程，也是介于基础课和专业课之间起到搭桥作用的课程。</a:t>
            </a:r>
            <a:endParaRPr lang="zh-CN" altLang="en-US" dirty="0">
              <a:solidFill>
                <a:schemeClr val="tx1"/>
              </a:solidFill>
              <a:latin typeface="Times New Roman" panose="02020603050405020304" pitchFamily="18" charset="0"/>
              <a:ea typeface="宋体" panose="02010600030101010101" pitchFamily="2" charset="-122"/>
            </a:endParaRPr>
          </a:p>
          <a:p>
            <a:pPr>
              <a:lnSpc>
                <a:spcPct val="120000"/>
              </a:lnSpc>
            </a:pPr>
            <a:r>
              <a:rPr lang="zh-CN" altLang="en-US" dirty="0">
                <a:solidFill>
                  <a:schemeClr val="tx1"/>
                </a:solidFill>
                <a:latin typeface="Times New Roman" panose="02020603050405020304" pitchFamily="18" charset="0"/>
                <a:ea typeface="宋体" panose="02010600030101010101" pitchFamily="2" charset="-122"/>
              </a:rPr>
              <a:t>        电子技术是19世纪末、20世纪初发展起来的具有划时代意义的新兴技术，经过</a:t>
            </a:r>
            <a:r>
              <a:rPr lang="en-US" altLang="zh-CN">
                <a:solidFill>
                  <a:schemeClr val="tx1"/>
                </a:solidFill>
                <a:latin typeface="Times New Roman" panose="02020603050405020304" pitchFamily="18" charset="0"/>
                <a:ea typeface="宋体" panose="02010600030101010101" pitchFamily="2" charset="-122"/>
              </a:rPr>
              <a:t> </a:t>
            </a:r>
            <a:r>
              <a:rPr lang="zh-CN" altLang="en-US" dirty="0">
                <a:solidFill>
                  <a:schemeClr val="tx1"/>
                </a:solidFill>
                <a:latin typeface="Times New Roman" panose="02020603050405020304" pitchFamily="18" charset="0"/>
                <a:ea typeface="宋体" panose="02010600030101010101" pitchFamily="2" charset="-122"/>
              </a:rPr>
              <a:t>100</a:t>
            </a:r>
            <a:r>
              <a:rPr lang="en-US" altLang="zh-CN">
                <a:solidFill>
                  <a:schemeClr val="tx1"/>
                </a:solidFill>
                <a:latin typeface="Times New Roman" panose="02020603050405020304" pitchFamily="18" charset="0"/>
                <a:ea typeface="宋体" panose="02010600030101010101" pitchFamily="2" charset="-122"/>
              </a:rPr>
              <a:t> </a:t>
            </a:r>
            <a:r>
              <a:rPr lang="zh-CN" altLang="en-US" dirty="0">
                <a:solidFill>
                  <a:schemeClr val="tx1"/>
                </a:solidFill>
                <a:latin typeface="Times New Roman" panose="02020603050405020304" pitchFamily="18" charset="0"/>
                <a:ea typeface="宋体" panose="02010600030101010101" pitchFamily="2" charset="-122"/>
              </a:rPr>
              <a:t>多年的发展，目前已经深入到国民经济生活几乎所有领域。</a:t>
            </a:r>
            <a:endParaRPr lang="zh-CN" altLang="en-US" dirty="0">
              <a:solidFill>
                <a:schemeClr val="tx1"/>
              </a:solidFill>
              <a:latin typeface="Times New Roman" panose="02020603050405020304" pitchFamily="18" charset="0"/>
              <a:ea typeface="宋体" panose="02010600030101010101" pitchFamily="2" charset="-122"/>
            </a:endParaRPr>
          </a:p>
          <a:p>
            <a:pPr>
              <a:lnSpc>
                <a:spcPct val="120000"/>
              </a:lnSpc>
            </a:pPr>
            <a:r>
              <a:rPr lang="zh-CN" altLang="en-US" dirty="0">
                <a:solidFill>
                  <a:schemeClr val="tx1"/>
                </a:solidFill>
                <a:latin typeface="Times New Roman" panose="02020603050405020304" pitchFamily="18" charset="0"/>
                <a:ea typeface="宋体" panose="02010600030101010101" pitchFamily="2" charset="-122"/>
              </a:rPr>
              <a:t>        电子技术与其他技术的交叉融合，又产生了一系列新兴学科。</a:t>
            </a:r>
            <a:endParaRPr lang="zh-CN" altLang="en-US" dirty="0">
              <a:solidFill>
                <a:schemeClr val="tx1"/>
              </a:solidFill>
              <a:latin typeface="Times New Roman" panose="02020603050405020304" pitchFamily="18" charset="0"/>
              <a:ea typeface="宋体" panose="02010600030101010101" pitchFamily="2" charset="-122"/>
            </a:endParaRPr>
          </a:p>
          <a:p>
            <a:pPr>
              <a:lnSpc>
                <a:spcPct val="120000"/>
              </a:lnSpc>
            </a:pPr>
            <a:r>
              <a:rPr lang="zh-CN" altLang="en-US" dirty="0">
                <a:solidFill>
                  <a:schemeClr val="tx1"/>
                </a:solidFill>
                <a:latin typeface="Times New Roman" panose="02020603050405020304" pitchFamily="18" charset="0"/>
                <a:ea typeface="宋体" panose="02010600030101010101" pitchFamily="2" charset="-122"/>
              </a:rPr>
              <a:t>        电子器件经历了第一代电子管，第二代半导体晶体管和第三代集成电路，目前集成电路的发展日新月异，代表了电子技术发展的主要趋势。</a:t>
            </a:r>
            <a:endParaRPr lang="zh-CN" altLang="en-US" dirty="0">
              <a:solidFill>
                <a:schemeClr val="tx1"/>
              </a:solidFill>
              <a:latin typeface="Times New Roman" panose="02020603050405020304" pitchFamily="18" charset="0"/>
              <a:ea typeface="宋体" panose="02010600030101010101"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098">
                                            <p:txEl>
                                              <p:charRg st="88" end="163"/>
                                            </p:txEl>
                                          </p:spTgt>
                                        </p:tgtEl>
                                        <p:attrNameLst>
                                          <p:attrName>style.visibility</p:attrName>
                                        </p:attrNameLst>
                                      </p:cBhvr>
                                      <p:to>
                                        <p:strVal val="visible"/>
                                      </p:to>
                                    </p:set>
                                    <p:animEffect transition="in" filter="wipe(left)">
                                      <p:cBhvr>
                                        <p:cTn id="7" dur="1000"/>
                                        <p:tgtEl>
                                          <p:spTgt spid="4098">
                                            <p:txEl>
                                              <p:charRg st="88" end="163"/>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098">
                                            <p:txEl>
                                              <p:charRg st="163" end="199"/>
                                            </p:txEl>
                                          </p:spTgt>
                                        </p:tgtEl>
                                        <p:attrNameLst>
                                          <p:attrName>style.visibility</p:attrName>
                                        </p:attrNameLst>
                                      </p:cBhvr>
                                      <p:to>
                                        <p:strVal val="visible"/>
                                      </p:to>
                                    </p:set>
                                    <p:animEffect transition="in" filter="wipe(left)">
                                      <p:cBhvr>
                                        <p:cTn id="12" dur="1000"/>
                                        <p:tgtEl>
                                          <p:spTgt spid="4098">
                                            <p:txEl>
                                              <p:charRg st="163" end="199"/>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4098">
                                            <p:txEl>
                                              <p:charRg st="199" end="269"/>
                                            </p:txEl>
                                          </p:spTgt>
                                        </p:tgtEl>
                                        <p:attrNameLst>
                                          <p:attrName>style.visibility</p:attrName>
                                        </p:attrNameLst>
                                      </p:cBhvr>
                                      <p:to>
                                        <p:strVal val="visible"/>
                                      </p:to>
                                    </p:set>
                                    <p:animEffect transition="in" filter="wipe(left)">
                                      <p:cBhvr>
                                        <p:cTn id="17" dur="1000"/>
                                        <p:tgtEl>
                                          <p:spTgt spid="4098">
                                            <p:txEl>
                                              <p:charRg st="199" end="26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6802" name="文本框 76801"/>
          <p:cNvSpPr txBox="1"/>
          <p:nvPr/>
        </p:nvSpPr>
        <p:spPr>
          <a:xfrm>
            <a:off x="1073150" y="908050"/>
            <a:ext cx="7891463" cy="5184775"/>
          </a:xfrm>
          <a:prstGeom prst="rect">
            <a:avLst/>
          </a:prstGeom>
          <a:noFill/>
          <a:ln w="9525">
            <a:noFill/>
          </a:ln>
        </p:spPr>
        <p:txBody>
          <a:bodyPr anchor="t" anchorCtr="0">
            <a:spAutoFit/>
          </a:bodyPr>
          <a:p>
            <a:pPr>
              <a:lnSpc>
                <a:spcPct val="115000"/>
              </a:lnSpc>
            </a:pPr>
            <a:r>
              <a:rPr lang="zh-CN" altLang="en-US" dirty="0">
                <a:solidFill>
                  <a:schemeClr val="tx1"/>
                </a:solidFill>
                <a:latin typeface="Times New Roman" panose="02020603050405020304" pitchFamily="18" charset="0"/>
                <a:ea typeface="宋体" panose="02010600030101010101" pitchFamily="2" charset="-122"/>
              </a:rPr>
              <a:t>        同学们刚刚学习该课程时，会有一些不习惯。对于电子电路中所用的电子器件，我们只介绍这些器件的基本性能，着重外部特性，对电子器件运用内部的物理过程只要求一般了解。同学们学习本课程，主要应该掌握本课程的基本概念、基本知识，基本的分析方法，从而学会分析电子电路中的问题和实验中的现象。</a:t>
            </a:r>
            <a:endParaRPr lang="zh-CN" altLang="en-US" dirty="0">
              <a:solidFill>
                <a:schemeClr val="tx1"/>
              </a:solidFill>
              <a:latin typeface="Times New Roman" panose="02020603050405020304" pitchFamily="18" charset="0"/>
              <a:ea typeface="宋体" panose="02010600030101010101" pitchFamily="2" charset="-122"/>
            </a:endParaRPr>
          </a:p>
          <a:p>
            <a:pPr>
              <a:lnSpc>
                <a:spcPct val="115000"/>
              </a:lnSpc>
            </a:pPr>
            <a:r>
              <a:rPr lang="zh-CN" altLang="en-US" dirty="0">
                <a:solidFill>
                  <a:schemeClr val="tx1"/>
                </a:solidFill>
                <a:latin typeface="Times New Roman" panose="02020603050405020304" pitchFamily="18" charset="0"/>
                <a:ea typeface="宋体" panose="02010600030101010101" pitchFamily="2" charset="-122"/>
              </a:rPr>
              <a:t>        同学们应该十分重视《模电》课程的实验。因为电子类技术的知识既可以通过理论课进行学习，也可以通过实验进行学习。往往一方面应该加强课程内容与实验的联系，通过实验进行通过实验学习是一种既动手，又动脑的学习模式，使我们可以在理论和实践双重的高度去获取知识。</a:t>
            </a:r>
            <a:endParaRPr lang="zh-CN" altLang="en-US" dirty="0">
              <a:solidFill>
                <a:schemeClr val="tx1"/>
              </a:solidFill>
              <a:latin typeface="Times New Roman" panose="02020603050405020304" pitchFamily="18" charset="0"/>
              <a:ea typeface="宋体" panose="02010600030101010101" pitchFamily="2" charset="-122"/>
            </a:endParaRPr>
          </a:p>
          <a:p>
            <a:pPr>
              <a:lnSpc>
                <a:spcPct val="115000"/>
              </a:lnSpc>
            </a:pPr>
            <a:endParaRPr lang="zh-CN" altLang="en-US" dirty="0">
              <a:solidFill>
                <a:schemeClr val="tx1"/>
              </a:solidFill>
              <a:latin typeface="Times New Roman" panose="02020603050405020304" pitchFamily="18" charset="0"/>
              <a:ea typeface="宋体" panose="02010600030101010101" pitchFamily="2" charset="-122"/>
            </a:endParaRPr>
          </a:p>
        </p:txBody>
      </p:sp>
      <p:sp>
        <p:nvSpPr>
          <p:cNvPr id="48130" name="文本框 75777"/>
          <p:cNvSpPr txBox="1"/>
          <p:nvPr/>
        </p:nvSpPr>
        <p:spPr>
          <a:xfrm>
            <a:off x="1042988" y="117475"/>
            <a:ext cx="5080000" cy="644525"/>
          </a:xfrm>
          <a:prstGeom prst="rect">
            <a:avLst/>
          </a:prstGeom>
          <a:noFill/>
          <a:ln w="9525">
            <a:noFill/>
          </a:ln>
        </p:spPr>
        <p:txBody>
          <a:bodyPr anchor="t" anchorCtr="0">
            <a:spAutoFit/>
          </a:bodyPr>
          <a:p>
            <a:r>
              <a:rPr lang="zh-CN" altLang="en-US" sz="3600">
                <a:latin typeface="Times New Roman" panose="02020603050405020304" pitchFamily="18" charset="0"/>
                <a:ea typeface="宋体" panose="02010600030101010101" pitchFamily="2" charset="-122"/>
                <a:sym typeface="宋体" panose="02010600030101010101" pitchFamily="2" charset="-122"/>
              </a:rPr>
              <a:t>本课程的学习建议</a:t>
            </a:r>
            <a:endParaRPr lang="zh-CN" altLang="en-US" sz="3600">
              <a:latin typeface="Times New Roman" panose="02020603050405020304" pitchFamily="18" charset="0"/>
              <a:ea typeface="Times New Roman" panose="02020603050405020304" pitchFamily="18" charset="0"/>
              <a:sym typeface="宋体" panose="02010600030101010101"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6802">
                                            <p:txEl>
                                              <p:charRg st="0" end="181"/>
                                            </p:txEl>
                                          </p:spTgt>
                                        </p:tgtEl>
                                        <p:attrNameLst>
                                          <p:attrName>style.visibility</p:attrName>
                                        </p:attrNameLst>
                                      </p:cBhvr>
                                      <p:to>
                                        <p:strVal val="visible"/>
                                      </p:to>
                                    </p:set>
                                    <p:animEffect transition="in" filter="wipe(left)">
                                      <p:cBhvr>
                                        <p:cTn id="7" dur="1000"/>
                                        <p:tgtEl>
                                          <p:spTgt spid="76802">
                                            <p:txEl>
                                              <p:charRg st="0" end="18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76802">
                                            <p:txEl>
                                              <p:charRg st="181" end="313"/>
                                            </p:txEl>
                                          </p:spTgt>
                                        </p:tgtEl>
                                        <p:attrNameLst>
                                          <p:attrName>style.visibility</p:attrName>
                                        </p:attrNameLst>
                                      </p:cBhvr>
                                      <p:to>
                                        <p:strVal val="visible"/>
                                      </p:to>
                                    </p:set>
                                    <p:animEffect transition="in" filter="wipe(left)">
                                      <p:cBhvr>
                                        <p:cTn id="12" dur="1000"/>
                                        <p:tgtEl>
                                          <p:spTgt spid="76802">
                                            <p:txEl>
                                              <p:charRg st="181" end="3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7826" name="文本框 77825"/>
          <p:cNvSpPr txBox="1"/>
          <p:nvPr/>
        </p:nvSpPr>
        <p:spPr>
          <a:xfrm>
            <a:off x="1042988" y="908050"/>
            <a:ext cx="7850187" cy="4887913"/>
          </a:xfrm>
          <a:prstGeom prst="rect">
            <a:avLst/>
          </a:prstGeom>
          <a:noFill/>
          <a:ln w="9525">
            <a:noFill/>
          </a:ln>
        </p:spPr>
        <p:txBody>
          <a:bodyPr anchor="t" anchorCtr="0">
            <a:spAutoFit/>
          </a:bodyPr>
          <a:p>
            <a:pPr>
              <a:lnSpc>
                <a:spcPct val="130000"/>
              </a:lnSpc>
            </a:pPr>
            <a:r>
              <a:rPr lang="zh-CN" altLang="en-US" dirty="0">
                <a:solidFill>
                  <a:schemeClr val="tx1"/>
                </a:solidFill>
                <a:latin typeface="Times New Roman" panose="02020603050405020304" pitchFamily="18" charset="0"/>
                <a:ea typeface="宋体" panose="02010600030101010101" pitchFamily="2" charset="-122"/>
              </a:rPr>
              <a:t>        另一方面在实验中同学们会学习到许多有用的实际知识。不但要学会传统的分析和测试的基本方法，也要学会现代化的分析测试手段，这是对模拟电子电路性能指标进行客观评价的必经之路。这必须通过实验来学习，并且不断提高。</a:t>
            </a:r>
            <a:endParaRPr lang="zh-CN" altLang="en-US" dirty="0">
              <a:solidFill>
                <a:schemeClr val="tx1"/>
              </a:solidFill>
              <a:latin typeface="Times New Roman" panose="02020603050405020304" pitchFamily="18" charset="0"/>
              <a:ea typeface="宋体" panose="02010600030101010101" pitchFamily="2" charset="-122"/>
            </a:endParaRPr>
          </a:p>
          <a:p>
            <a:pPr>
              <a:lnSpc>
                <a:spcPct val="130000"/>
              </a:lnSpc>
            </a:pPr>
            <a:r>
              <a:rPr lang="zh-CN" altLang="en-US" dirty="0">
                <a:solidFill>
                  <a:schemeClr val="tx1"/>
                </a:solidFill>
                <a:latin typeface="Times New Roman" panose="02020603050405020304" pitchFamily="18" charset="0"/>
                <a:ea typeface="宋体" panose="02010600030101010101" pitchFamily="2" charset="-122"/>
              </a:rPr>
              <a:t>        对模拟电子技术的学习离不开实验。同时需要通过课前预习，课后复习，养成主动学习的好习惯，同时通过做习题帮助建立正确的基本概念。希望同学们尽快适应模拟电子技术基础课程的特点，把这门重要的课程学习好。</a:t>
            </a:r>
            <a:endParaRPr lang="zh-CN" altLang="en-US" dirty="0">
              <a:solidFill>
                <a:schemeClr val="tx1"/>
              </a:solidFill>
              <a:latin typeface="Times New Roman" panose="02020603050405020304" pitchFamily="18" charset="0"/>
              <a:ea typeface="宋体" panose="02010600030101010101" pitchFamily="2" charset="-122"/>
            </a:endParaRPr>
          </a:p>
          <a:p>
            <a:pPr>
              <a:lnSpc>
                <a:spcPct val="130000"/>
              </a:lnSpc>
            </a:pPr>
            <a:r>
              <a:rPr lang="zh-CN" altLang="en-US" dirty="0">
                <a:solidFill>
                  <a:schemeClr val="tx1"/>
                </a:solidFill>
                <a:latin typeface="Times New Roman" panose="02020603050405020304" pitchFamily="18" charset="0"/>
                <a:ea typeface="宋体" panose="02010600030101010101" pitchFamily="2" charset="-122"/>
              </a:rPr>
              <a:t>        </a:t>
            </a:r>
            <a:endParaRPr lang="zh-CN" altLang="en-US" dirty="0">
              <a:solidFill>
                <a:schemeClr val="tx1"/>
              </a:solidFill>
              <a:latin typeface="Times New Roman" panose="02020603050405020304" pitchFamily="18" charset="0"/>
              <a:ea typeface="宋体" panose="02010600030101010101" pitchFamily="2" charset="-122"/>
            </a:endParaRPr>
          </a:p>
        </p:txBody>
      </p:sp>
      <p:sp>
        <p:nvSpPr>
          <p:cNvPr id="49154" name="文本框 75777"/>
          <p:cNvSpPr txBox="1"/>
          <p:nvPr/>
        </p:nvSpPr>
        <p:spPr>
          <a:xfrm>
            <a:off x="1042988" y="117475"/>
            <a:ext cx="5080000" cy="644525"/>
          </a:xfrm>
          <a:prstGeom prst="rect">
            <a:avLst/>
          </a:prstGeom>
          <a:noFill/>
          <a:ln w="9525">
            <a:noFill/>
          </a:ln>
        </p:spPr>
        <p:txBody>
          <a:bodyPr anchor="t" anchorCtr="0">
            <a:spAutoFit/>
          </a:bodyPr>
          <a:p>
            <a:r>
              <a:rPr lang="zh-CN" altLang="en-US" sz="3600">
                <a:latin typeface="Times New Roman" panose="02020603050405020304" pitchFamily="18" charset="0"/>
                <a:ea typeface="宋体" panose="02010600030101010101" pitchFamily="2" charset="-122"/>
                <a:sym typeface="宋体" panose="02010600030101010101" pitchFamily="2" charset="-122"/>
              </a:rPr>
              <a:t>本课程的学习建议</a:t>
            </a:r>
            <a:endParaRPr lang="zh-CN" altLang="en-US" sz="3600">
              <a:latin typeface="Times New Roman" panose="02020603050405020304" pitchFamily="18" charset="0"/>
              <a:ea typeface="Times New Roman" panose="02020603050405020304" pitchFamily="18" charset="0"/>
              <a:sym typeface="宋体" panose="02010600030101010101"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7826">
                                            <p:txEl>
                                              <p:charRg st="0" end="113"/>
                                            </p:txEl>
                                          </p:spTgt>
                                        </p:tgtEl>
                                        <p:attrNameLst>
                                          <p:attrName>style.visibility</p:attrName>
                                        </p:attrNameLst>
                                      </p:cBhvr>
                                      <p:to>
                                        <p:strVal val="visible"/>
                                      </p:to>
                                    </p:set>
                                    <p:animEffect transition="in" filter="wipe(left)">
                                      <p:cBhvr>
                                        <p:cTn id="7" dur="1000"/>
                                        <p:tgtEl>
                                          <p:spTgt spid="77826">
                                            <p:txEl>
                                              <p:charRg st="0" end="113"/>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77826">
                                            <p:txEl>
                                              <p:charRg st="113" end="213"/>
                                            </p:txEl>
                                          </p:spTgt>
                                        </p:tgtEl>
                                        <p:attrNameLst>
                                          <p:attrName>style.visibility</p:attrName>
                                        </p:attrNameLst>
                                      </p:cBhvr>
                                      <p:to>
                                        <p:strVal val="visible"/>
                                      </p:to>
                                    </p:set>
                                    <p:animEffect transition="in" filter="wipe(left)">
                                      <p:cBhvr>
                                        <p:cTn id="12" dur="1000"/>
                                        <p:tgtEl>
                                          <p:spTgt spid="77826">
                                            <p:txEl>
                                              <p:charRg st="113" end="21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77826">
                                            <p:txEl>
                                              <p:charRg st="213" end="222"/>
                                            </p:txEl>
                                          </p:spTgt>
                                        </p:tgtEl>
                                        <p:attrNameLst>
                                          <p:attrName>style.visibility</p:attrName>
                                        </p:attrNameLst>
                                      </p:cBhvr>
                                      <p:to>
                                        <p:strVal val="visible"/>
                                      </p:to>
                                    </p:set>
                                    <p:animEffect transition="in" filter="wipe(left)">
                                      <p:cBhvr>
                                        <p:cTn id="17" dur="1000"/>
                                        <p:tgtEl>
                                          <p:spTgt spid="77826">
                                            <p:txEl>
                                              <p:charRg st="213" end="22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0177" name="Text Box 14"/>
          <p:cNvSpPr txBox="1"/>
          <p:nvPr/>
        </p:nvSpPr>
        <p:spPr>
          <a:xfrm>
            <a:off x="1597025" y="1008063"/>
            <a:ext cx="6737350" cy="5173662"/>
          </a:xfrm>
          <a:prstGeom prst="rect">
            <a:avLst/>
          </a:prstGeom>
          <a:noFill/>
          <a:ln w="9525">
            <a:noFill/>
          </a:ln>
        </p:spPr>
        <p:txBody>
          <a:bodyPr wrap="square" anchor="t" anchorCtr="0">
            <a:spAutoFit/>
          </a:bodyPr>
          <a:p>
            <a:pPr algn="just">
              <a:spcBef>
                <a:spcPct val="20000"/>
              </a:spcBef>
              <a:buClr>
                <a:srgbClr val="00664D"/>
              </a:buClr>
              <a:buSzTx/>
            </a:pPr>
            <a:r>
              <a:rPr lang="zh-CN" altLang="en-US" sz="2800" dirty="0">
                <a:solidFill>
                  <a:schemeClr val="tx1"/>
                </a:solidFill>
                <a:latin typeface="Times New Roman" panose="02020603050405020304" pitchFamily="18" charset="0"/>
                <a:ea typeface="宋体" panose="02010600030101010101" pitchFamily="2" charset="-122"/>
              </a:rPr>
              <a:t>国家精品课程</a:t>
            </a:r>
            <a:endParaRPr lang="zh-CN" altLang="en-US" sz="2800" dirty="0">
              <a:solidFill>
                <a:schemeClr val="tx1"/>
              </a:solidFill>
              <a:latin typeface="Times New Roman" panose="02020603050405020304" pitchFamily="18" charset="0"/>
              <a:ea typeface="宋体" panose="02010600030101010101" pitchFamily="2" charset="-122"/>
            </a:endParaRPr>
          </a:p>
          <a:p>
            <a:pPr algn="just">
              <a:spcBef>
                <a:spcPct val="20000"/>
              </a:spcBef>
              <a:buClr>
                <a:srgbClr val="00664D"/>
              </a:buClr>
              <a:buSzTx/>
            </a:pPr>
            <a:r>
              <a:rPr lang="zh-CN" altLang="en-US" sz="2800" dirty="0">
                <a:solidFill>
                  <a:schemeClr val="tx1"/>
                </a:solidFill>
                <a:latin typeface="Times New Roman" panose="02020603050405020304" pitchFamily="18" charset="0"/>
                <a:ea typeface="宋体" panose="02010600030101010101" pitchFamily="2" charset="-122"/>
              </a:rPr>
              <a:t>北京交通大学《模拟电子技术》</a:t>
            </a:r>
            <a:endParaRPr lang="zh-CN" altLang="en-US" sz="2800" dirty="0">
              <a:solidFill>
                <a:schemeClr val="tx1"/>
              </a:solidFill>
              <a:latin typeface="Times New Roman" panose="02020603050405020304" pitchFamily="18" charset="0"/>
              <a:ea typeface="宋体" panose="02010600030101010101" pitchFamily="2" charset="-122"/>
            </a:endParaRPr>
          </a:p>
          <a:p>
            <a:pPr algn="just">
              <a:spcBef>
                <a:spcPct val="20000"/>
              </a:spcBef>
              <a:buClr>
                <a:srgbClr val="00664D"/>
              </a:buClr>
              <a:buSzTx/>
              <a:buFont typeface="Wingdings" panose="05000000000000000000" pitchFamily="2" charset="2"/>
            </a:pPr>
            <a:r>
              <a:rPr lang="zh-CN" altLang="en-US" sz="2800" dirty="0">
                <a:solidFill>
                  <a:schemeClr val="tx1"/>
                </a:solidFill>
                <a:latin typeface="Times New Roman" panose="02020603050405020304" pitchFamily="18" charset="0"/>
                <a:ea typeface="宋体" panose="02010600030101010101" pitchFamily="2" charset="-122"/>
              </a:rPr>
              <a:t>主讲：刘颖、霍炎、路勇等老师</a:t>
            </a:r>
            <a:endParaRPr lang="zh-CN" altLang="en-US" sz="2800" dirty="0">
              <a:solidFill>
                <a:schemeClr val="tx1"/>
              </a:solidFill>
              <a:latin typeface="Times New Roman" panose="02020603050405020304" pitchFamily="18" charset="0"/>
              <a:ea typeface="宋体" panose="02010600030101010101" pitchFamily="2" charset="-122"/>
            </a:endParaRPr>
          </a:p>
          <a:p>
            <a:pPr algn="just">
              <a:spcBef>
                <a:spcPct val="20000"/>
              </a:spcBef>
              <a:buClr>
                <a:srgbClr val="00664D"/>
              </a:buClr>
              <a:buSzTx/>
              <a:buFont typeface="Wingdings" panose="05000000000000000000" pitchFamily="2" charset="2"/>
            </a:pPr>
            <a:endParaRPr lang="zh-CN" altLang="en-US" sz="2800" dirty="0">
              <a:solidFill>
                <a:schemeClr val="tx1"/>
              </a:solidFill>
              <a:latin typeface="Times New Roman" panose="02020603050405020304" pitchFamily="18" charset="0"/>
              <a:ea typeface="宋体" panose="02010600030101010101" pitchFamily="2" charset="-122"/>
            </a:endParaRPr>
          </a:p>
          <a:p>
            <a:pPr algn="just">
              <a:spcBef>
                <a:spcPct val="20000"/>
              </a:spcBef>
              <a:buClr>
                <a:srgbClr val="00664D"/>
              </a:buClr>
              <a:buSzTx/>
              <a:buFont typeface="Wingdings" panose="05000000000000000000" pitchFamily="2" charset="2"/>
            </a:pPr>
            <a:r>
              <a:rPr lang="zh-CN" altLang="en-US" sz="2800" dirty="0">
                <a:solidFill>
                  <a:schemeClr val="tx1"/>
                </a:solidFill>
                <a:latin typeface="Times New Roman" panose="02020603050405020304" pitchFamily="18" charset="0"/>
                <a:ea typeface="宋体" panose="02010600030101010101" pitchFamily="2" charset="-122"/>
              </a:rPr>
              <a:t>观看视频章节：</a:t>
            </a:r>
            <a:endParaRPr lang="zh-CN" altLang="en-US" sz="2800" dirty="0">
              <a:solidFill>
                <a:schemeClr val="tx1"/>
              </a:solidFill>
              <a:latin typeface="Times New Roman" panose="02020603050405020304" pitchFamily="18" charset="0"/>
              <a:ea typeface="宋体" panose="02010600030101010101" pitchFamily="2" charset="-122"/>
            </a:endParaRPr>
          </a:p>
          <a:p>
            <a:pPr algn="just">
              <a:spcBef>
                <a:spcPct val="20000"/>
              </a:spcBef>
              <a:buClr>
                <a:srgbClr val="00664D"/>
              </a:buClr>
              <a:buSzTx/>
              <a:buFont typeface="Wingdings" panose="05000000000000000000" pitchFamily="2" charset="2"/>
            </a:pPr>
            <a:r>
              <a:rPr lang="zh-CN" altLang="en-US" sz="2800" dirty="0">
                <a:solidFill>
                  <a:schemeClr val="tx1"/>
                </a:solidFill>
                <a:latin typeface="Times New Roman" panose="02020603050405020304" pitchFamily="18" charset="0"/>
                <a:ea typeface="宋体" panose="02010600030101010101" pitchFamily="2" charset="-122"/>
              </a:rPr>
              <a:t>1.2 电子系统的基本概念</a:t>
            </a:r>
            <a:endParaRPr lang="zh-CN" altLang="en-US" sz="2800" dirty="0">
              <a:solidFill>
                <a:schemeClr val="tx1"/>
              </a:solidFill>
              <a:latin typeface="Times New Roman" panose="02020603050405020304" pitchFamily="18" charset="0"/>
              <a:ea typeface="宋体" panose="02010600030101010101" pitchFamily="2" charset="-122"/>
            </a:endParaRPr>
          </a:p>
          <a:p>
            <a:pPr algn="just">
              <a:spcBef>
                <a:spcPct val="20000"/>
              </a:spcBef>
              <a:buClr>
                <a:srgbClr val="00664D"/>
              </a:buClr>
              <a:buSzTx/>
              <a:buFont typeface="Wingdings" panose="05000000000000000000" pitchFamily="2" charset="2"/>
            </a:pPr>
            <a:r>
              <a:rPr lang="zh-CN" altLang="en-US" sz="2800" dirty="0">
                <a:solidFill>
                  <a:schemeClr val="tx1"/>
                </a:solidFill>
                <a:latin typeface="Times New Roman" panose="02020603050405020304" pitchFamily="18" charset="0"/>
                <a:ea typeface="宋体" panose="02010600030101010101" pitchFamily="2" charset="-122"/>
              </a:rPr>
              <a:t>1.3 模拟电子技术应用举例</a:t>
            </a:r>
            <a:endParaRPr lang="zh-CN" altLang="en-US" sz="2800" dirty="0">
              <a:solidFill>
                <a:schemeClr val="tx1"/>
              </a:solidFill>
              <a:latin typeface="Times New Roman" panose="02020603050405020304" pitchFamily="18" charset="0"/>
              <a:ea typeface="宋体" panose="02010600030101010101" pitchFamily="2" charset="-122"/>
            </a:endParaRPr>
          </a:p>
          <a:p>
            <a:pPr algn="just">
              <a:spcBef>
                <a:spcPct val="20000"/>
              </a:spcBef>
              <a:buClr>
                <a:srgbClr val="00664D"/>
              </a:buClr>
              <a:buSzTx/>
              <a:buFont typeface="Wingdings" panose="05000000000000000000" pitchFamily="2" charset="2"/>
            </a:pPr>
            <a:endParaRPr lang="zh-CN" altLang="en-US" sz="2800" dirty="0">
              <a:solidFill>
                <a:schemeClr val="tx1"/>
              </a:solidFill>
              <a:latin typeface="Times New Roman" panose="02020603050405020304" pitchFamily="18" charset="0"/>
              <a:ea typeface="宋体" panose="02010600030101010101" pitchFamily="2" charset="-122"/>
            </a:endParaRPr>
          </a:p>
          <a:p>
            <a:pPr algn="just">
              <a:spcBef>
                <a:spcPct val="20000"/>
              </a:spcBef>
              <a:buClr>
                <a:srgbClr val="00664D"/>
              </a:buClr>
              <a:buSzTx/>
              <a:buFont typeface="Wingdings" panose="05000000000000000000" pitchFamily="2" charset="2"/>
            </a:pPr>
            <a:r>
              <a:rPr lang="zh-CN" altLang="en-US" sz="2800" dirty="0">
                <a:solidFill>
                  <a:schemeClr val="tx1"/>
                </a:solidFill>
                <a:latin typeface="Times New Roman" panose="02020603050405020304" pitchFamily="18" charset="0"/>
                <a:ea typeface="宋体" panose="02010600030101010101" pitchFamily="2" charset="-122"/>
              </a:rPr>
              <a:t>视频连接：</a:t>
            </a:r>
            <a:endParaRPr lang="zh-CN" altLang="en-US" sz="2800" dirty="0">
              <a:solidFill>
                <a:schemeClr val="tx1"/>
              </a:solidFill>
              <a:latin typeface="Times New Roman" panose="02020603050405020304" pitchFamily="18" charset="0"/>
              <a:ea typeface="宋体" panose="02010600030101010101" pitchFamily="2" charset="-122"/>
            </a:endParaRPr>
          </a:p>
          <a:p>
            <a:pPr algn="just">
              <a:spcBef>
                <a:spcPct val="20000"/>
              </a:spcBef>
              <a:buClr>
                <a:srgbClr val="00664D"/>
              </a:buClr>
              <a:buSzTx/>
              <a:buFont typeface="Wingdings" panose="05000000000000000000" pitchFamily="2" charset="2"/>
            </a:pPr>
            <a:r>
              <a:rPr lang="zh-CN" altLang="en-US" sz="2800" dirty="0">
                <a:solidFill>
                  <a:schemeClr val="tx1"/>
                </a:solidFill>
                <a:latin typeface="Times New Roman" panose="02020603050405020304" pitchFamily="18" charset="0"/>
                <a:ea typeface="宋体" panose="02010600030101010101" pitchFamily="2" charset="-122"/>
              </a:rPr>
              <a:t>https://www.icourse163.org/</a:t>
            </a:r>
            <a:endParaRPr lang="zh-CN" altLang="en-US" sz="2800" dirty="0">
              <a:solidFill>
                <a:schemeClr val="tx1"/>
              </a:solidFill>
              <a:latin typeface="Times New Roman" panose="02020603050405020304" pitchFamily="18" charset="0"/>
              <a:ea typeface="宋体" panose="02010600030101010101" pitchFamily="2" charset="-122"/>
            </a:endParaRPr>
          </a:p>
        </p:txBody>
      </p:sp>
      <p:sp>
        <p:nvSpPr>
          <p:cNvPr id="50178" name="Text Box 16"/>
          <p:cNvSpPr txBox="1"/>
          <p:nvPr/>
        </p:nvSpPr>
        <p:spPr>
          <a:xfrm>
            <a:off x="971550" y="44450"/>
            <a:ext cx="6913563" cy="700088"/>
          </a:xfrm>
          <a:prstGeom prst="rect">
            <a:avLst/>
          </a:prstGeom>
          <a:noFill/>
          <a:ln w="9525">
            <a:noFill/>
          </a:ln>
        </p:spPr>
        <p:txBody>
          <a:bodyPr anchor="t" anchorCtr="0">
            <a:spAutoFit/>
          </a:bodyPr>
          <a:p>
            <a:pPr>
              <a:lnSpc>
                <a:spcPct val="110000"/>
              </a:lnSpc>
              <a:spcBef>
                <a:spcPct val="10000"/>
              </a:spcBef>
              <a:buFont typeface="Wingdings" panose="05000000000000000000" pitchFamily="2" charset="2"/>
            </a:pPr>
            <a:r>
              <a:rPr lang="en-US" altLang="zh-CN" sz="3600" dirty="0">
                <a:solidFill>
                  <a:srgbClr val="0000FF"/>
                </a:solidFill>
                <a:latin typeface="Times New Roman" panose="02020603050405020304" pitchFamily="18" charset="0"/>
                <a:ea typeface="华文中宋" pitchFamily="2" charset="-122"/>
              </a:rPr>
              <a:t>MOOC</a:t>
            </a:r>
            <a:r>
              <a:rPr lang="zh-CN" altLang="en-US" sz="3600" dirty="0">
                <a:solidFill>
                  <a:srgbClr val="0000FF"/>
                </a:solidFill>
                <a:latin typeface="Times New Roman" panose="02020603050405020304" pitchFamily="18" charset="0"/>
                <a:ea typeface="华文中宋" pitchFamily="2" charset="-122"/>
              </a:rPr>
              <a:t>视频环节</a:t>
            </a:r>
            <a:endParaRPr lang="zh-CN" altLang="en-US" sz="3600" dirty="0">
              <a:solidFill>
                <a:srgbClr val="0000FF"/>
              </a:solidFill>
              <a:latin typeface="Times New Roman" panose="02020603050405020304" pitchFamily="18" charset="0"/>
              <a:ea typeface="华文中宋" pitchFamily="2" charset="-122"/>
            </a:endParaRPr>
          </a:p>
        </p:txBody>
      </p:sp>
    </p:spTree>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1201" name="Text Box 16"/>
          <p:cNvSpPr txBox="1"/>
          <p:nvPr/>
        </p:nvSpPr>
        <p:spPr>
          <a:xfrm>
            <a:off x="971550" y="44450"/>
            <a:ext cx="6913563" cy="700088"/>
          </a:xfrm>
          <a:prstGeom prst="rect">
            <a:avLst/>
          </a:prstGeom>
          <a:noFill/>
          <a:ln w="9525">
            <a:noFill/>
          </a:ln>
        </p:spPr>
        <p:txBody>
          <a:bodyPr anchor="t" anchorCtr="0">
            <a:spAutoFit/>
          </a:bodyPr>
          <a:p>
            <a:pPr>
              <a:lnSpc>
                <a:spcPct val="110000"/>
              </a:lnSpc>
              <a:spcBef>
                <a:spcPct val="10000"/>
              </a:spcBef>
              <a:buFont typeface="Wingdings" panose="05000000000000000000" pitchFamily="2" charset="2"/>
            </a:pPr>
            <a:r>
              <a:rPr lang="en-US" altLang="zh-CN" sz="3600" dirty="0">
                <a:solidFill>
                  <a:srgbClr val="0000FF"/>
                </a:solidFill>
                <a:latin typeface="Times New Roman" panose="02020603050405020304" pitchFamily="18" charset="0"/>
                <a:ea typeface="华文中宋" pitchFamily="2" charset="-122"/>
              </a:rPr>
              <a:t>MOOC</a:t>
            </a:r>
            <a:r>
              <a:rPr lang="zh-CN" altLang="en-US" sz="3600" dirty="0">
                <a:solidFill>
                  <a:srgbClr val="0000FF"/>
                </a:solidFill>
                <a:latin typeface="Times New Roman" panose="02020603050405020304" pitchFamily="18" charset="0"/>
                <a:ea typeface="华文中宋" pitchFamily="2" charset="-122"/>
              </a:rPr>
              <a:t>视频环节</a:t>
            </a:r>
            <a:endParaRPr lang="zh-CN" altLang="en-US" sz="3600" dirty="0">
              <a:solidFill>
                <a:srgbClr val="0000FF"/>
              </a:solidFill>
              <a:latin typeface="Times New Roman" panose="02020603050405020304" pitchFamily="18" charset="0"/>
              <a:ea typeface="华文中宋" pitchFamily="2" charset="-122"/>
            </a:endParaRPr>
          </a:p>
        </p:txBody>
      </p:sp>
      <p:pic>
        <p:nvPicPr>
          <p:cNvPr id="51202" name="图片 1"/>
          <p:cNvPicPr>
            <a:picLocks noChangeAspect="1"/>
          </p:cNvPicPr>
          <p:nvPr>
            <p:custDataLst>
              <p:tags r:id="rId1"/>
            </p:custDataLst>
          </p:nvPr>
        </p:nvPicPr>
        <p:blipFill>
          <a:blip r:embed="rId2"/>
          <a:stretch>
            <a:fillRect/>
          </a:stretch>
        </p:blipFill>
        <p:spPr>
          <a:xfrm>
            <a:off x="1193800" y="858838"/>
            <a:ext cx="7267575" cy="2305050"/>
          </a:xfrm>
          <a:prstGeom prst="rect">
            <a:avLst/>
          </a:prstGeom>
          <a:noFill/>
          <a:ln w="9525">
            <a:noFill/>
          </a:ln>
        </p:spPr>
      </p:pic>
      <p:pic>
        <p:nvPicPr>
          <p:cNvPr id="51203" name="图片 2"/>
          <p:cNvPicPr>
            <a:picLocks noChangeAspect="1"/>
          </p:cNvPicPr>
          <p:nvPr/>
        </p:nvPicPr>
        <p:blipFill>
          <a:blip r:embed="rId3"/>
          <a:stretch>
            <a:fillRect/>
          </a:stretch>
        </p:blipFill>
        <p:spPr>
          <a:xfrm>
            <a:off x="876300" y="3362325"/>
            <a:ext cx="8089900" cy="3108325"/>
          </a:xfrm>
          <a:prstGeom prst="rect">
            <a:avLst/>
          </a:prstGeom>
          <a:noFill/>
          <a:ln w="9525">
            <a:noFill/>
          </a:ln>
        </p:spPr>
      </p:pic>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169" name="Text Box 16"/>
          <p:cNvSpPr txBox="1"/>
          <p:nvPr/>
        </p:nvSpPr>
        <p:spPr>
          <a:xfrm>
            <a:off x="971550" y="44450"/>
            <a:ext cx="6913563" cy="700088"/>
          </a:xfrm>
          <a:prstGeom prst="rect">
            <a:avLst/>
          </a:prstGeom>
          <a:noFill/>
          <a:ln w="9525">
            <a:noFill/>
          </a:ln>
        </p:spPr>
        <p:txBody>
          <a:bodyPr anchor="t" anchorCtr="0">
            <a:spAutoFit/>
          </a:bodyPr>
          <a:p>
            <a:pPr>
              <a:lnSpc>
                <a:spcPct val="110000"/>
              </a:lnSpc>
              <a:spcBef>
                <a:spcPct val="10000"/>
              </a:spcBef>
              <a:buFont typeface="Wingdings" panose="05000000000000000000" pitchFamily="2" charset="2"/>
            </a:pPr>
            <a:r>
              <a:rPr lang="zh-CN" altLang="en-US" sz="3600" dirty="0">
                <a:solidFill>
                  <a:srgbClr val="0000FF"/>
                </a:solidFill>
                <a:latin typeface="Times New Roman" panose="02020603050405020304" pitchFamily="18" charset="0"/>
                <a:ea typeface="华文中宋" pitchFamily="2" charset="-122"/>
              </a:rPr>
              <a:t>课程基本信息</a:t>
            </a:r>
            <a:r>
              <a:rPr lang="en-US" altLang="zh-CN" sz="3600" dirty="0">
                <a:solidFill>
                  <a:srgbClr val="0000FF"/>
                </a:solidFill>
                <a:latin typeface="Times New Roman" panose="02020603050405020304" pitchFamily="18" charset="0"/>
                <a:ea typeface="华文中宋" pitchFamily="2" charset="-122"/>
              </a:rPr>
              <a:t> </a:t>
            </a:r>
            <a:r>
              <a:rPr lang="zh-CN" altLang="en-US" sz="3600" dirty="0">
                <a:solidFill>
                  <a:srgbClr val="0000FF"/>
                </a:solidFill>
                <a:latin typeface="Times New Roman" panose="02020603050405020304" pitchFamily="18" charset="0"/>
                <a:ea typeface="华文中宋" pitchFamily="2" charset="-122"/>
              </a:rPr>
              <a:t>（</a:t>
            </a:r>
            <a:r>
              <a:rPr lang="en-US" altLang="zh-CN" sz="3600" dirty="0">
                <a:solidFill>
                  <a:srgbClr val="0000FF"/>
                </a:solidFill>
                <a:latin typeface="Times New Roman" panose="02020603050405020304" pitchFamily="18" charset="0"/>
                <a:ea typeface="华文中宋" pitchFamily="2" charset="-122"/>
              </a:rPr>
              <a:t>56</a:t>
            </a:r>
            <a:r>
              <a:rPr lang="zh-CN" altLang="en-US" sz="3600" dirty="0">
                <a:solidFill>
                  <a:srgbClr val="0000FF"/>
                </a:solidFill>
                <a:latin typeface="Times New Roman" panose="02020603050405020304" pitchFamily="18" charset="0"/>
                <a:ea typeface="华文中宋" pitchFamily="2" charset="-122"/>
              </a:rPr>
              <a:t>学时 </a:t>
            </a:r>
            <a:r>
              <a:rPr lang="en-US" altLang="zh-CN" sz="3600" dirty="0">
                <a:solidFill>
                  <a:srgbClr val="0000FF"/>
                </a:solidFill>
                <a:latin typeface="Times New Roman" panose="02020603050405020304" pitchFamily="18" charset="0"/>
                <a:ea typeface="华文中宋" pitchFamily="2" charset="-122"/>
              </a:rPr>
              <a:t>3.5</a:t>
            </a:r>
            <a:r>
              <a:rPr lang="zh-CN" altLang="en-US" sz="3600" dirty="0">
                <a:solidFill>
                  <a:srgbClr val="0000FF"/>
                </a:solidFill>
                <a:latin typeface="Times New Roman" panose="02020603050405020304" pitchFamily="18" charset="0"/>
                <a:ea typeface="华文中宋" pitchFamily="2" charset="-122"/>
              </a:rPr>
              <a:t>学分）</a:t>
            </a:r>
            <a:endParaRPr lang="zh-CN" altLang="en-US" sz="3600" dirty="0">
              <a:solidFill>
                <a:srgbClr val="0000FF"/>
              </a:solidFill>
              <a:latin typeface="Times New Roman" panose="02020603050405020304" pitchFamily="18" charset="0"/>
              <a:ea typeface="华文中宋" pitchFamily="2" charset="-122"/>
            </a:endParaRPr>
          </a:p>
        </p:txBody>
      </p:sp>
      <p:graphicFrame>
        <p:nvGraphicFramePr>
          <p:cNvPr id="2" name="表格 1"/>
          <p:cNvGraphicFramePr/>
          <p:nvPr>
            <p:custDataLst>
              <p:tags r:id="rId1"/>
            </p:custDataLst>
          </p:nvPr>
        </p:nvGraphicFramePr>
        <p:xfrm>
          <a:off x="1344613" y="1096963"/>
          <a:ext cx="7544435" cy="5240655"/>
        </p:xfrm>
        <a:graphic>
          <a:graphicData uri="http://schemas.openxmlformats.org/drawingml/2006/table">
            <a:tbl>
              <a:tblPr firstRow="1" bandRow="1">
                <a:tableStyleId>{5940675A-B579-460E-94D1-54222C63F5DA}</a:tableStyleId>
              </a:tblPr>
              <a:tblGrid>
                <a:gridCol w="452120"/>
                <a:gridCol w="7092315"/>
              </a:tblGrid>
              <a:tr h="307975">
                <a:tc>
                  <a:txBody>
                    <a:bodyPr/>
                    <a:p>
                      <a:pPr indent="0" algn="ctr">
                        <a:buNone/>
                      </a:pPr>
                      <a:r>
                        <a:rPr lang="en-US" sz="1800" b="0">
                          <a:solidFill>
                            <a:srgbClr val="000000"/>
                          </a:solidFill>
                          <a:latin typeface="Times New Roman" panose="02020603050405020304" pitchFamily="18" charset="0"/>
                          <a:cs typeface="Times New Roman" panose="02020603050405020304" pitchFamily="18" charset="0"/>
                        </a:rPr>
                        <a:t>01</a:t>
                      </a:r>
                      <a:endParaRPr lang="en-US" altLang="en-US" sz="1800" b="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800" b="0">
                          <a:latin typeface="宋体" panose="02010600030101010101" pitchFamily="2" charset="-122"/>
                          <a:ea typeface="宋体" panose="02010600030101010101" pitchFamily="2" charset="-122"/>
                          <a:cs typeface="宋体" panose="02010600030101010101" pitchFamily="2" charset="-122"/>
                        </a:rPr>
                        <a:t>绪论。半导体基础知识、半导体二极管、稳压二极管</a:t>
                      </a:r>
                      <a:endParaRPr lang="en-US" altLang="en-US" sz="1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08610">
                <a:tc>
                  <a:txBody>
                    <a:bodyPr/>
                    <a:p>
                      <a:pPr indent="0" algn="ctr">
                        <a:buNone/>
                      </a:pPr>
                      <a:r>
                        <a:rPr lang="en-US" sz="1800" b="0">
                          <a:solidFill>
                            <a:srgbClr val="000000"/>
                          </a:solidFill>
                          <a:latin typeface="Times New Roman" panose="02020603050405020304" pitchFamily="18" charset="0"/>
                          <a:cs typeface="Times New Roman" panose="02020603050405020304" pitchFamily="18" charset="0"/>
                        </a:rPr>
                        <a:t>02</a:t>
                      </a:r>
                      <a:endParaRPr lang="en-US" altLang="en-US" sz="1800" b="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800" b="0">
                          <a:latin typeface="宋体" panose="02010600030101010101" pitchFamily="2" charset="-122"/>
                          <a:ea typeface="宋体" panose="02010600030101010101" pitchFamily="2" charset="-122"/>
                          <a:cs typeface="宋体" panose="02010600030101010101" pitchFamily="2" charset="-122"/>
                        </a:rPr>
                        <a:t>晶体三极管</a:t>
                      </a:r>
                      <a:endParaRPr lang="en-US" altLang="en-US" sz="1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07975">
                <a:tc>
                  <a:txBody>
                    <a:bodyPr/>
                    <a:p>
                      <a:pPr indent="0" algn="ctr">
                        <a:buNone/>
                      </a:pPr>
                      <a:r>
                        <a:rPr lang="en-US" sz="1800" b="0">
                          <a:solidFill>
                            <a:srgbClr val="000000"/>
                          </a:solidFill>
                          <a:latin typeface="Times New Roman" panose="02020603050405020304" pitchFamily="18" charset="0"/>
                          <a:cs typeface="Times New Roman" panose="02020603050405020304" pitchFamily="18" charset="0"/>
                        </a:rPr>
                        <a:t>03</a:t>
                      </a:r>
                      <a:endParaRPr lang="en-US" altLang="en-US" sz="1800" b="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800" b="0">
                          <a:latin typeface="宋体" panose="02010600030101010101" pitchFamily="2" charset="-122"/>
                          <a:ea typeface="宋体" panose="02010600030101010101" pitchFamily="2" charset="-122"/>
                          <a:cs typeface="宋体" panose="02010600030101010101" pitchFamily="2" charset="-122"/>
                        </a:rPr>
                        <a:t>场效应管</a:t>
                      </a:r>
                      <a:endParaRPr lang="en-US" altLang="en-US" sz="1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616585">
                <a:tc>
                  <a:txBody>
                    <a:bodyPr/>
                    <a:p>
                      <a:pPr indent="0" algn="ctr">
                        <a:buNone/>
                      </a:pPr>
                      <a:r>
                        <a:rPr lang="en-US" sz="1800" b="0">
                          <a:solidFill>
                            <a:srgbClr val="000000"/>
                          </a:solidFill>
                          <a:latin typeface="Times New Roman" panose="02020603050405020304" pitchFamily="18" charset="0"/>
                          <a:cs typeface="Times New Roman" panose="02020603050405020304" pitchFamily="18" charset="0"/>
                        </a:rPr>
                        <a:t>04</a:t>
                      </a:r>
                      <a:endParaRPr lang="en-US" altLang="en-US" sz="1800" b="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800" b="0">
                          <a:latin typeface="宋体" panose="02010600030101010101" pitchFamily="2" charset="-122"/>
                          <a:ea typeface="宋体" panose="02010600030101010101" pitchFamily="2" charset="-122"/>
                          <a:cs typeface="宋体" panose="02010600030101010101" pitchFamily="2" charset="-122"/>
                        </a:rPr>
                        <a:t>放大的概念和性能指标、基本共射放大电路的组成及工作原理、放大电路的分析方法I</a:t>
                      </a:r>
                      <a:endParaRPr lang="en-US" altLang="en-US" sz="1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08610">
                <a:tc>
                  <a:txBody>
                    <a:bodyPr/>
                    <a:p>
                      <a:pPr indent="0" algn="ctr">
                        <a:buNone/>
                      </a:pPr>
                      <a:r>
                        <a:rPr lang="en-US" sz="1800" b="0">
                          <a:solidFill>
                            <a:srgbClr val="000000"/>
                          </a:solidFill>
                          <a:latin typeface="Times New Roman" panose="02020603050405020304" pitchFamily="18" charset="0"/>
                          <a:cs typeface="Times New Roman" panose="02020603050405020304" pitchFamily="18" charset="0"/>
                        </a:rPr>
                        <a:t>05</a:t>
                      </a:r>
                      <a:endParaRPr lang="en-US" altLang="en-US" sz="1800" b="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800" b="0">
                          <a:latin typeface="宋体" panose="02010600030101010101" pitchFamily="2" charset="-122"/>
                          <a:ea typeface="宋体" panose="02010600030101010101" pitchFamily="2" charset="-122"/>
                          <a:cs typeface="宋体" panose="02010600030101010101" pitchFamily="2" charset="-122"/>
                        </a:rPr>
                        <a:t>放大电路的分析方法II、放大电路静态工作点的稳定</a:t>
                      </a:r>
                      <a:endParaRPr lang="en-US" altLang="en-US" sz="1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616585">
                <a:tc>
                  <a:txBody>
                    <a:bodyPr/>
                    <a:p>
                      <a:pPr indent="0" algn="ctr">
                        <a:buNone/>
                      </a:pPr>
                      <a:r>
                        <a:rPr lang="en-US" sz="1800" b="0">
                          <a:solidFill>
                            <a:srgbClr val="000000"/>
                          </a:solidFill>
                          <a:latin typeface="Times New Roman" panose="02020603050405020304" pitchFamily="18" charset="0"/>
                          <a:cs typeface="Times New Roman" panose="02020603050405020304" pitchFamily="18" charset="0"/>
                        </a:rPr>
                        <a:t>06</a:t>
                      </a:r>
                      <a:endParaRPr lang="en-US" altLang="en-US" sz="1800" b="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800" b="0">
                          <a:latin typeface="宋体" panose="02010600030101010101" pitchFamily="2" charset="-122"/>
                          <a:ea typeface="宋体" panose="02010600030101010101" pitchFamily="2" charset="-122"/>
                          <a:cs typeface="宋体" panose="02010600030101010101" pitchFamily="2" charset="-122"/>
                        </a:rPr>
                        <a:t>基本共集放大电路、基本共基放大电路、三种组态晶体管基本放大电路比较</a:t>
                      </a:r>
                      <a:endParaRPr lang="en-US" altLang="en-US" sz="1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07975">
                <a:tc>
                  <a:txBody>
                    <a:bodyPr/>
                    <a:p>
                      <a:pPr indent="0" algn="ctr">
                        <a:buNone/>
                      </a:pPr>
                      <a:r>
                        <a:rPr lang="en-US" sz="1800" b="0">
                          <a:solidFill>
                            <a:srgbClr val="000000"/>
                          </a:solidFill>
                          <a:latin typeface="Times New Roman" panose="02020603050405020304" pitchFamily="18" charset="0"/>
                          <a:cs typeface="Times New Roman" panose="02020603050405020304" pitchFamily="18" charset="0"/>
                        </a:rPr>
                        <a:t>07</a:t>
                      </a:r>
                      <a:endParaRPr lang="en-US" altLang="en-US" sz="1800" b="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800" b="0">
                          <a:latin typeface="宋体" panose="02010600030101010101" pitchFamily="2" charset="-122"/>
                          <a:ea typeface="宋体" panose="02010600030101010101" pitchFamily="2" charset="-122"/>
                          <a:cs typeface="宋体" panose="02010600030101010101" pitchFamily="2" charset="-122"/>
                        </a:rPr>
                        <a:t>场效应管基本放大电路</a:t>
                      </a:r>
                      <a:endParaRPr lang="en-US" altLang="en-US" sz="1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616585">
                <a:tc>
                  <a:txBody>
                    <a:bodyPr/>
                    <a:p>
                      <a:pPr indent="0" algn="ctr">
                        <a:buNone/>
                      </a:pPr>
                      <a:r>
                        <a:rPr lang="en-US" sz="1800" b="0">
                          <a:solidFill>
                            <a:srgbClr val="000000"/>
                          </a:solidFill>
                          <a:latin typeface="Times New Roman" panose="02020603050405020304" pitchFamily="18" charset="0"/>
                          <a:cs typeface="Times New Roman" panose="02020603050405020304" pitchFamily="18" charset="0"/>
                        </a:rPr>
                        <a:t>08</a:t>
                      </a:r>
                      <a:endParaRPr lang="en-US" altLang="en-US" sz="1800" b="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800" b="0">
                          <a:latin typeface="宋体" panose="02010600030101010101" pitchFamily="2" charset="-122"/>
                          <a:ea typeface="宋体" panose="02010600030101010101" pitchFamily="2" charset="-122"/>
                          <a:cs typeface="宋体" panose="02010600030101010101" pitchFamily="2" charset="-122"/>
                        </a:rPr>
                        <a:t>多级放大电路、集成运算放大器概述、零点漂移现象、差分放大电路I</a:t>
                      </a:r>
                      <a:endParaRPr lang="en-US" altLang="en-US" sz="1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08610">
                <a:tc>
                  <a:txBody>
                    <a:bodyPr/>
                    <a:p>
                      <a:pPr indent="0" algn="ctr">
                        <a:buNone/>
                      </a:pPr>
                      <a:r>
                        <a:rPr lang="en-US" sz="1800" b="0">
                          <a:solidFill>
                            <a:srgbClr val="000000"/>
                          </a:solidFill>
                          <a:latin typeface="Times New Roman" panose="02020603050405020304" pitchFamily="18" charset="0"/>
                          <a:cs typeface="Times New Roman" panose="02020603050405020304" pitchFamily="18" charset="0"/>
                        </a:rPr>
                        <a:t>09</a:t>
                      </a:r>
                      <a:endParaRPr lang="en-US" altLang="en-US" sz="1800" b="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800" b="0">
                          <a:latin typeface="宋体" panose="02010600030101010101" pitchFamily="2" charset="-122"/>
                          <a:ea typeface="宋体" panose="02010600030101010101" pitchFamily="2" charset="-122"/>
                          <a:cs typeface="宋体" panose="02010600030101010101" pitchFamily="2" charset="-122"/>
                        </a:rPr>
                        <a:t>差分放大电路II</a:t>
                      </a:r>
                      <a:endParaRPr lang="en-US" altLang="en-US" sz="1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07975">
                <a:tc>
                  <a:txBody>
                    <a:bodyPr/>
                    <a:p>
                      <a:pPr indent="0" algn="ctr">
                        <a:buNone/>
                      </a:pPr>
                      <a:r>
                        <a:rPr lang="en-US" sz="1800" b="0">
                          <a:solidFill>
                            <a:srgbClr val="000000"/>
                          </a:solidFill>
                          <a:latin typeface="Times New Roman" panose="02020603050405020304" pitchFamily="18" charset="0"/>
                          <a:cs typeface="Times New Roman" panose="02020603050405020304" pitchFamily="18" charset="0"/>
                        </a:rPr>
                        <a:t>10</a:t>
                      </a:r>
                      <a:endParaRPr lang="en-US" altLang="en-US" sz="1800" b="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800" b="0">
                          <a:latin typeface="宋体" panose="02010600030101010101" pitchFamily="2" charset="-122"/>
                          <a:ea typeface="宋体" panose="02010600030101010101" pitchFamily="2" charset="-122"/>
                          <a:cs typeface="宋体" panose="02010600030101010101" pitchFamily="2" charset="-122"/>
                        </a:rPr>
                        <a:t>电流源电路</a:t>
                      </a:r>
                      <a:endParaRPr lang="en-US" altLang="en-US" sz="1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616585">
                <a:tc>
                  <a:txBody>
                    <a:bodyPr/>
                    <a:p>
                      <a:pPr indent="0" algn="ctr">
                        <a:buNone/>
                      </a:pPr>
                      <a:r>
                        <a:rPr lang="en-US" sz="1800" b="0">
                          <a:solidFill>
                            <a:srgbClr val="000000"/>
                          </a:solidFill>
                          <a:latin typeface="Times New Roman" panose="02020603050405020304" pitchFamily="18" charset="0"/>
                          <a:cs typeface="Times New Roman" panose="02020603050405020304" pitchFamily="18" charset="0"/>
                        </a:rPr>
                        <a:t>11</a:t>
                      </a:r>
                      <a:endParaRPr lang="en-US" altLang="en-US" sz="1800" b="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800" b="0">
                          <a:latin typeface="宋体" panose="02010600030101010101" pitchFamily="2" charset="-122"/>
                          <a:ea typeface="宋体" panose="02010600030101010101" pitchFamily="2" charset="-122"/>
                          <a:cs typeface="宋体" panose="02010600030101010101" pitchFamily="2" charset="-122"/>
                        </a:rPr>
                        <a:t>直接耦合</a:t>
                      </a:r>
                      <a:r>
                        <a:rPr lang="en-US" sz="1800" b="0">
                          <a:latin typeface="Times New Roman" panose="02020603050405020304" pitchFamily="18" charset="0"/>
                          <a:cs typeface="Times New Roman" panose="02020603050405020304" pitchFamily="18" charset="0"/>
                        </a:rPr>
                        <a:t>互补输出级</a:t>
                      </a:r>
                      <a:r>
                        <a:rPr lang="en-US" sz="1800" b="0">
                          <a:latin typeface="宋体" panose="02010600030101010101" pitchFamily="2" charset="-122"/>
                          <a:ea typeface="宋体" panose="02010600030101010101" pitchFamily="2" charset="-122"/>
                          <a:cs typeface="宋体" panose="02010600030101010101" pitchFamily="2" charset="-122"/>
                        </a:rPr>
                        <a:t>、</a:t>
                      </a:r>
                      <a:r>
                        <a:rPr lang="en-US" sz="1800" b="0">
                          <a:solidFill>
                            <a:srgbClr val="000000"/>
                          </a:solidFill>
                          <a:latin typeface="Times New Roman" panose="02020603050405020304" pitchFamily="18" charset="0"/>
                          <a:cs typeface="Times New Roman" panose="02020603050405020304" pitchFamily="18" charset="0"/>
                        </a:rPr>
                        <a:t>集成</a:t>
                      </a:r>
                      <a:r>
                        <a:rPr 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运放</a:t>
                      </a:r>
                      <a:r>
                        <a:rPr lang="en-US" sz="1800" b="0">
                          <a:solidFill>
                            <a:srgbClr val="000000"/>
                          </a:solidFill>
                          <a:latin typeface="Times New Roman" panose="02020603050405020304" pitchFamily="18" charset="0"/>
                          <a:cs typeface="Times New Roman" panose="02020603050405020304" pitchFamily="18" charset="0"/>
                        </a:rPr>
                        <a:t>电路简介</a:t>
                      </a:r>
                      <a:r>
                        <a:rPr 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、性能指标、种类、选择及使用</a:t>
                      </a:r>
                      <a:endParaRPr lang="en-US" altLang="en-US" sz="1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08610">
                <a:tc>
                  <a:txBody>
                    <a:bodyPr/>
                    <a:p>
                      <a:pPr indent="0" algn="ctr">
                        <a:buNone/>
                      </a:pPr>
                      <a:r>
                        <a:rPr lang="en-US" sz="1800" b="0">
                          <a:solidFill>
                            <a:srgbClr val="000000"/>
                          </a:solidFill>
                          <a:latin typeface="Times New Roman" panose="02020603050405020304" pitchFamily="18" charset="0"/>
                          <a:cs typeface="Times New Roman" panose="02020603050405020304" pitchFamily="18" charset="0"/>
                        </a:rPr>
                        <a:t>12</a:t>
                      </a:r>
                      <a:endParaRPr lang="en-US" altLang="en-US" sz="1800" b="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800" b="0">
                          <a:latin typeface="宋体" panose="02010600030101010101" pitchFamily="2" charset="-122"/>
                          <a:ea typeface="宋体" panose="02010600030101010101" pitchFamily="2" charset="-122"/>
                          <a:cs typeface="宋体" panose="02010600030101010101" pitchFamily="2" charset="-122"/>
                        </a:rPr>
                        <a:t>放大电路的频率响应I</a:t>
                      </a:r>
                      <a:endParaRPr lang="en-US" altLang="en-US" sz="1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07975">
                <a:tc>
                  <a:txBody>
                    <a:bodyPr/>
                    <a:p>
                      <a:pPr indent="0" algn="ctr">
                        <a:buNone/>
                      </a:pPr>
                      <a:r>
                        <a:rPr lang="en-US" sz="1800" b="0">
                          <a:solidFill>
                            <a:srgbClr val="000000"/>
                          </a:solidFill>
                          <a:latin typeface="Times New Roman" panose="02020603050405020304" pitchFamily="18" charset="0"/>
                          <a:cs typeface="Times New Roman" panose="02020603050405020304" pitchFamily="18" charset="0"/>
                        </a:rPr>
                        <a:t>13</a:t>
                      </a:r>
                      <a:endParaRPr lang="en-US" altLang="en-US" sz="1800" b="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800" b="0">
                          <a:latin typeface="宋体" panose="02010600030101010101" pitchFamily="2" charset="-122"/>
                          <a:ea typeface="宋体" panose="02010600030101010101" pitchFamily="2" charset="-122"/>
                          <a:cs typeface="宋体" panose="02010600030101010101" pitchFamily="2" charset="-122"/>
                        </a:rPr>
                        <a:t>放大电路的频率响应II</a:t>
                      </a:r>
                      <a:endParaRPr lang="en-US" altLang="en-US" sz="1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3" name="表格 2"/>
          <p:cNvGraphicFramePr/>
          <p:nvPr>
            <p:custDataLst>
              <p:tags r:id="rId1"/>
            </p:custDataLst>
          </p:nvPr>
        </p:nvGraphicFramePr>
        <p:xfrm>
          <a:off x="1255713" y="949325"/>
          <a:ext cx="7556500" cy="5396230"/>
        </p:xfrm>
        <a:graphic>
          <a:graphicData uri="http://schemas.openxmlformats.org/drawingml/2006/table">
            <a:tbl>
              <a:tblPr firstRow="1" bandRow="1">
                <a:tableStyleId>{5940675A-B579-460E-94D1-54222C63F5DA}</a:tableStyleId>
              </a:tblPr>
              <a:tblGrid>
                <a:gridCol w="452755"/>
                <a:gridCol w="7103745"/>
              </a:tblGrid>
              <a:tr h="317500">
                <a:tc>
                  <a:txBody>
                    <a:bodyPr/>
                    <a:p>
                      <a:pPr indent="0" algn="ctr">
                        <a:buNone/>
                      </a:pPr>
                      <a:r>
                        <a:rPr lang="en-US" sz="1800" b="0">
                          <a:solidFill>
                            <a:srgbClr val="000000"/>
                          </a:solidFill>
                          <a:latin typeface="Times New Roman" panose="02020603050405020304" pitchFamily="18" charset="0"/>
                          <a:cs typeface="Times New Roman" panose="02020603050405020304" pitchFamily="18" charset="0"/>
                        </a:rPr>
                        <a:t>14</a:t>
                      </a:r>
                      <a:endParaRPr lang="en-US" altLang="en-US" sz="1800" b="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800" b="0">
                          <a:latin typeface="宋体" panose="02010600030101010101" pitchFamily="2" charset="-122"/>
                          <a:ea typeface="宋体" panose="02010600030101010101" pitchFamily="2" charset="-122"/>
                          <a:cs typeface="宋体" panose="02010600030101010101" pitchFamily="2" charset="-122"/>
                        </a:rPr>
                        <a:t>反馈的基本概念、反馈的判断方法、负反馈放大电路</a:t>
                      </a:r>
                      <a:r>
                        <a:rPr lang="en-US" sz="1800" b="0">
                          <a:latin typeface="Times New Roman" panose="02020603050405020304" pitchFamily="18" charset="0"/>
                          <a:cs typeface="Times New Roman" panose="02020603050405020304" pitchFamily="18" charset="0"/>
                        </a:rPr>
                        <a:t>的</a:t>
                      </a:r>
                      <a:r>
                        <a:rPr lang="en-US" sz="1800" b="0">
                          <a:latin typeface="宋体" panose="02010600030101010101" pitchFamily="2" charset="-122"/>
                          <a:ea typeface="宋体" panose="02010600030101010101" pitchFamily="2" charset="-122"/>
                          <a:cs typeface="宋体" panose="02010600030101010101" pitchFamily="2" charset="-122"/>
                        </a:rPr>
                        <a:t>四种基本组态</a:t>
                      </a:r>
                      <a:endParaRPr lang="en-US" altLang="en-US" sz="1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635000">
                <a:tc>
                  <a:txBody>
                    <a:bodyPr/>
                    <a:p>
                      <a:pPr indent="0" algn="ctr">
                        <a:buNone/>
                      </a:pPr>
                      <a:r>
                        <a:rPr lang="en-US" sz="1800" b="0">
                          <a:solidFill>
                            <a:srgbClr val="000000"/>
                          </a:solidFill>
                          <a:latin typeface="Times New Roman" panose="02020603050405020304" pitchFamily="18" charset="0"/>
                          <a:cs typeface="Times New Roman" panose="02020603050405020304" pitchFamily="18" charset="0"/>
                        </a:rPr>
                        <a:t>15</a:t>
                      </a:r>
                      <a:endParaRPr lang="en-US" altLang="en-US" sz="1800" b="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800" b="0">
                          <a:latin typeface="宋体" panose="02010600030101010101" pitchFamily="2" charset="-122"/>
                          <a:ea typeface="宋体" panose="02010600030101010101" pitchFamily="2" charset="-122"/>
                          <a:cs typeface="宋体" panose="02010600030101010101" pitchFamily="2" charset="-122"/>
                        </a:rPr>
                        <a:t>负反馈放大电路</a:t>
                      </a:r>
                      <a:r>
                        <a:rPr lang="en-US" sz="1800" b="0">
                          <a:latin typeface="Times New Roman" panose="02020603050405020304" pitchFamily="18" charset="0"/>
                          <a:cs typeface="Times New Roman" panose="02020603050405020304" pitchFamily="18" charset="0"/>
                        </a:rPr>
                        <a:t>的方框图</a:t>
                      </a:r>
                      <a:r>
                        <a:rPr lang="en-US" sz="1800" b="0">
                          <a:latin typeface="宋体" panose="02010600030101010101" pitchFamily="2" charset="-122"/>
                          <a:ea typeface="宋体" panose="02010600030101010101" pitchFamily="2" charset="-122"/>
                          <a:cs typeface="宋体" panose="02010600030101010101" pitchFamily="2" charset="-122"/>
                        </a:rPr>
                        <a:t>、一般表达式及深度</a:t>
                      </a:r>
                      <a:r>
                        <a:rPr lang="en-US" sz="1800" b="0">
                          <a:latin typeface="Times New Roman" panose="02020603050405020304" pitchFamily="18" charset="0"/>
                          <a:cs typeface="Times New Roman" panose="02020603050405020304" pitchFamily="18" charset="0"/>
                        </a:rPr>
                        <a:t>负反馈放大电路放大倍数分析</a:t>
                      </a:r>
                      <a:endParaRPr lang="en-US" altLang="en-US" sz="1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17500">
                <a:tc>
                  <a:txBody>
                    <a:bodyPr/>
                    <a:p>
                      <a:pPr indent="0" algn="ctr">
                        <a:buNone/>
                      </a:pPr>
                      <a:r>
                        <a:rPr lang="en-US" sz="1800" b="0">
                          <a:solidFill>
                            <a:srgbClr val="000000"/>
                          </a:solidFill>
                          <a:latin typeface="Times New Roman" panose="02020603050405020304" pitchFamily="18" charset="0"/>
                          <a:cs typeface="Times New Roman" panose="02020603050405020304" pitchFamily="18" charset="0"/>
                        </a:rPr>
                        <a:t>16</a:t>
                      </a:r>
                      <a:endParaRPr lang="en-US" altLang="en-US" sz="1800" b="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800" b="0">
                          <a:latin typeface="宋体" panose="02010600030101010101" pitchFamily="2" charset="-122"/>
                          <a:ea typeface="宋体" panose="02010600030101010101" pitchFamily="2" charset="-122"/>
                          <a:cs typeface="宋体" panose="02010600030101010101" pitchFamily="2" charset="-122"/>
                        </a:rPr>
                        <a:t>负反馈对放大电路性能的影响</a:t>
                      </a:r>
                      <a:endParaRPr lang="en-US" altLang="en-US" sz="1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16865">
                <a:tc>
                  <a:txBody>
                    <a:bodyPr/>
                    <a:p>
                      <a:pPr indent="0" algn="ctr">
                        <a:buNone/>
                      </a:pPr>
                      <a:r>
                        <a:rPr lang="en-US" sz="1800" b="0">
                          <a:solidFill>
                            <a:srgbClr val="000000"/>
                          </a:solidFill>
                          <a:latin typeface="Times New Roman" panose="02020603050405020304" pitchFamily="18" charset="0"/>
                          <a:cs typeface="Times New Roman" panose="02020603050405020304" pitchFamily="18" charset="0"/>
                        </a:rPr>
                        <a:t>17</a:t>
                      </a:r>
                      <a:endParaRPr lang="en-US" altLang="en-US" sz="1800" b="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800" b="0">
                          <a:latin typeface="宋体" panose="02010600030101010101" pitchFamily="2" charset="-122"/>
                          <a:ea typeface="宋体" panose="02010600030101010101" pitchFamily="2" charset="-122"/>
                          <a:cs typeface="宋体" panose="02010600030101010101" pitchFamily="2" charset="-122"/>
                        </a:rPr>
                        <a:t>负反馈放大电路的稳定性</a:t>
                      </a:r>
                      <a:endParaRPr lang="en-US" altLang="en-US" sz="1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17500">
                <a:tc>
                  <a:txBody>
                    <a:bodyPr/>
                    <a:p>
                      <a:pPr indent="0" algn="ctr">
                        <a:buNone/>
                      </a:pPr>
                      <a:r>
                        <a:rPr lang="en-US" sz="1800" b="0">
                          <a:solidFill>
                            <a:srgbClr val="000000"/>
                          </a:solidFill>
                          <a:latin typeface="Times New Roman" panose="02020603050405020304" pitchFamily="18" charset="0"/>
                          <a:cs typeface="Times New Roman" panose="02020603050405020304" pitchFamily="18" charset="0"/>
                        </a:rPr>
                        <a:t>18</a:t>
                      </a:r>
                      <a:endParaRPr lang="en-US" altLang="en-US" sz="1800" b="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800" b="0">
                          <a:latin typeface="宋体" panose="02010600030101010101" pitchFamily="2" charset="-122"/>
                          <a:ea typeface="宋体" panose="02010600030101010101" pitchFamily="2" charset="-122"/>
                          <a:cs typeface="宋体" panose="02010600030101010101" pitchFamily="2" charset="-122"/>
                        </a:rPr>
                        <a:t>比例运算电路；加减运算电路</a:t>
                      </a:r>
                      <a:endParaRPr lang="en-US" altLang="en-US" sz="1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17500">
                <a:tc>
                  <a:txBody>
                    <a:bodyPr/>
                    <a:p>
                      <a:pPr indent="0" algn="ctr">
                        <a:buNone/>
                      </a:pPr>
                      <a:r>
                        <a:rPr lang="en-US" sz="1800" b="0">
                          <a:solidFill>
                            <a:srgbClr val="000000"/>
                          </a:solidFill>
                          <a:latin typeface="Times New Roman" panose="02020603050405020304" pitchFamily="18" charset="0"/>
                          <a:cs typeface="Times New Roman" panose="02020603050405020304" pitchFamily="18" charset="0"/>
                        </a:rPr>
                        <a:t>19</a:t>
                      </a:r>
                      <a:endParaRPr lang="en-US" altLang="en-US" sz="1800" b="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800" b="0">
                          <a:latin typeface="宋体" panose="02010600030101010101" pitchFamily="2" charset="-122"/>
                          <a:ea typeface="宋体" panose="02010600030101010101" pitchFamily="2" charset="-122"/>
                          <a:cs typeface="宋体" panose="02010600030101010101" pitchFamily="2" charset="-122"/>
                        </a:rPr>
                        <a:t>积分和微分运算电路、对数和指数运算电路、乘法</a:t>
                      </a:r>
                      <a:r>
                        <a:rPr lang="en-US" sz="1800" b="0">
                          <a:latin typeface="Times New Roman" panose="02020603050405020304" pitchFamily="18" charset="0"/>
                          <a:cs typeface="Times New Roman" panose="02020603050405020304" pitchFamily="18" charset="0"/>
                        </a:rPr>
                        <a:t>和除法运算电路</a:t>
                      </a:r>
                      <a:endParaRPr lang="en-US" altLang="en-US" sz="1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17500">
                <a:tc>
                  <a:txBody>
                    <a:bodyPr/>
                    <a:p>
                      <a:pPr indent="0" algn="ctr">
                        <a:buNone/>
                      </a:pPr>
                      <a:r>
                        <a:rPr lang="en-US" sz="1800" b="0">
                          <a:solidFill>
                            <a:srgbClr val="000000"/>
                          </a:solidFill>
                          <a:latin typeface="Times New Roman" panose="02020603050405020304" pitchFamily="18" charset="0"/>
                          <a:cs typeface="Times New Roman" panose="02020603050405020304" pitchFamily="18" charset="0"/>
                        </a:rPr>
                        <a:t>20</a:t>
                      </a:r>
                      <a:endParaRPr lang="en-US" altLang="en-US" sz="1800" b="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800" b="0">
                          <a:latin typeface="宋体" panose="02010600030101010101" pitchFamily="2" charset="-122"/>
                          <a:ea typeface="宋体" panose="02010600030101010101" pitchFamily="2" charset="-122"/>
                          <a:cs typeface="宋体" panose="02010600030101010101" pitchFamily="2" charset="-122"/>
                        </a:rPr>
                        <a:t>模拟乘法器及其在运算电路中的应用、有源滤波电路I</a:t>
                      </a:r>
                      <a:endParaRPr lang="en-US" altLang="en-US" sz="1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17500">
                <a:tc>
                  <a:txBody>
                    <a:bodyPr/>
                    <a:p>
                      <a:pPr indent="0" algn="ctr">
                        <a:buNone/>
                      </a:pPr>
                      <a:r>
                        <a:rPr lang="en-US" sz="1800" b="0">
                          <a:solidFill>
                            <a:srgbClr val="000000"/>
                          </a:solidFill>
                          <a:latin typeface="Times New Roman" panose="02020603050405020304" pitchFamily="18" charset="0"/>
                          <a:cs typeface="Times New Roman" panose="02020603050405020304" pitchFamily="18" charset="0"/>
                        </a:rPr>
                        <a:t>21</a:t>
                      </a:r>
                      <a:endParaRPr lang="en-US" altLang="en-US" sz="1800" b="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800" b="0">
                          <a:latin typeface="宋体" panose="02010600030101010101" pitchFamily="2" charset="-122"/>
                          <a:ea typeface="宋体" panose="02010600030101010101" pitchFamily="2" charset="-122"/>
                          <a:cs typeface="宋体" panose="02010600030101010101" pitchFamily="2" charset="-122"/>
                        </a:rPr>
                        <a:t>有源滤波电路II</a:t>
                      </a:r>
                      <a:endParaRPr lang="en-US" altLang="en-US" sz="1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635000">
                <a:tc>
                  <a:txBody>
                    <a:bodyPr/>
                    <a:p>
                      <a:pPr indent="0" algn="ctr">
                        <a:buNone/>
                      </a:pPr>
                      <a:r>
                        <a:rPr lang="en-US" sz="1800" b="0">
                          <a:solidFill>
                            <a:srgbClr val="000000"/>
                          </a:solidFill>
                          <a:latin typeface="Times New Roman" panose="02020603050405020304" pitchFamily="18" charset="0"/>
                          <a:cs typeface="Times New Roman" panose="02020603050405020304" pitchFamily="18" charset="0"/>
                        </a:rPr>
                        <a:t>22</a:t>
                      </a:r>
                      <a:endParaRPr lang="en-US" altLang="en-US" sz="1800" b="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800" b="0">
                          <a:latin typeface="宋体" panose="02010600030101010101" pitchFamily="2" charset="-122"/>
                          <a:ea typeface="宋体" panose="02010600030101010101" pitchFamily="2" charset="-122"/>
                          <a:cs typeface="宋体" panose="02010600030101010101" pitchFamily="2" charset="-122"/>
                        </a:rPr>
                        <a:t>正弦波振荡电路组成及振荡条件、RC正弦波振荡电路、LC正弦波振荡电路</a:t>
                      </a:r>
                      <a:endParaRPr lang="en-US" altLang="en-US" sz="1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17500">
                <a:tc>
                  <a:txBody>
                    <a:bodyPr/>
                    <a:p>
                      <a:pPr indent="0" algn="ctr">
                        <a:buNone/>
                      </a:pPr>
                      <a:r>
                        <a:rPr lang="en-US" sz="1800" b="0">
                          <a:solidFill>
                            <a:srgbClr val="000000"/>
                          </a:solidFill>
                          <a:latin typeface="Times New Roman" panose="02020603050405020304" pitchFamily="18" charset="0"/>
                          <a:cs typeface="Times New Roman" panose="02020603050405020304" pitchFamily="18" charset="0"/>
                        </a:rPr>
                        <a:t>23</a:t>
                      </a:r>
                      <a:endParaRPr lang="en-US" altLang="en-US" sz="1800" b="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800" b="0">
                          <a:latin typeface="宋体" panose="02010600030101010101" pitchFamily="2" charset="-122"/>
                          <a:ea typeface="宋体" panose="02010600030101010101" pitchFamily="2" charset="-122"/>
                          <a:cs typeface="宋体" panose="02010600030101010101" pitchFamily="2" charset="-122"/>
                        </a:rPr>
                        <a:t>电压比较器</a:t>
                      </a:r>
                      <a:endParaRPr lang="en-US" altLang="en-US" sz="1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16865">
                <a:tc>
                  <a:txBody>
                    <a:bodyPr/>
                    <a:p>
                      <a:pPr indent="0" algn="ctr">
                        <a:buNone/>
                      </a:pPr>
                      <a:r>
                        <a:rPr lang="en-US" sz="1800" b="0">
                          <a:solidFill>
                            <a:srgbClr val="000000"/>
                          </a:solidFill>
                          <a:latin typeface="Times New Roman" panose="02020603050405020304" pitchFamily="18" charset="0"/>
                          <a:cs typeface="Times New Roman" panose="02020603050405020304" pitchFamily="18" charset="0"/>
                        </a:rPr>
                        <a:t>24</a:t>
                      </a:r>
                      <a:endParaRPr lang="en-US" altLang="en-US" sz="1800" b="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800" b="0">
                          <a:latin typeface="宋体" panose="02010600030101010101" pitchFamily="2" charset="-122"/>
                          <a:ea typeface="宋体" panose="02010600030101010101" pitchFamily="2" charset="-122"/>
                          <a:cs typeface="宋体" panose="02010600030101010101" pitchFamily="2" charset="-122"/>
                        </a:rPr>
                        <a:t>非正弦波发生电路</a:t>
                      </a:r>
                      <a:endParaRPr lang="en-US" altLang="en-US" sz="1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17500">
                <a:tc>
                  <a:txBody>
                    <a:bodyPr/>
                    <a:p>
                      <a:pPr indent="0" algn="ctr">
                        <a:buNone/>
                      </a:pPr>
                      <a:r>
                        <a:rPr lang="en-US" sz="1800" b="0">
                          <a:solidFill>
                            <a:srgbClr val="000000"/>
                          </a:solidFill>
                          <a:latin typeface="Times New Roman" panose="02020603050405020304" pitchFamily="18" charset="0"/>
                          <a:cs typeface="Times New Roman" panose="02020603050405020304" pitchFamily="18" charset="0"/>
                        </a:rPr>
                        <a:t>25</a:t>
                      </a:r>
                      <a:endParaRPr lang="en-US" altLang="en-US" sz="1800" b="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800" b="0">
                          <a:latin typeface="宋体" panose="02010600030101010101" pitchFamily="2" charset="-122"/>
                          <a:ea typeface="宋体" panose="02010600030101010101" pitchFamily="2" charset="-122"/>
                          <a:cs typeface="宋体" panose="02010600030101010101" pitchFamily="2" charset="-122"/>
                        </a:rPr>
                        <a:t>功率放大电路</a:t>
                      </a:r>
                      <a:endParaRPr lang="en-US" altLang="en-US" sz="1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17500">
                <a:tc>
                  <a:txBody>
                    <a:bodyPr/>
                    <a:p>
                      <a:pPr indent="0" algn="ctr">
                        <a:buNone/>
                      </a:pPr>
                      <a:r>
                        <a:rPr lang="en-US" sz="1800" b="0">
                          <a:solidFill>
                            <a:srgbClr val="000000"/>
                          </a:solidFill>
                          <a:latin typeface="Times New Roman" panose="02020603050405020304" pitchFamily="18" charset="0"/>
                          <a:cs typeface="Times New Roman" panose="02020603050405020304" pitchFamily="18" charset="0"/>
                        </a:rPr>
                        <a:t>26</a:t>
                      </a:r>
                      <a:endParaRPr lang="en-US" altLang="en-US" sz="1800" b="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800" b="0">
                          <a:latin typeface="宋体" panose="02010600030101010101" pitchFamily="2" charset="-122"/>
                          <a:ea typeface="宋体" panose="02010600030101010101" pitchFamily="2" charset="-122"/>
                          <a:cs typeface="宋体" panose="02010600030101010101" pitchFamily="2" charset="-122"/>
                        </a:rPr>
                        <a:t>直流电源的组成；整流电路；滤波电路</a:t>
                      </a:r>
                      <a:endParaRPr lang="en-US" altLang="en-US" sz="1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17500">
                <a:tc>
                  <a:txBody>
                    <a:bodyPr/>
                    <a:p>
                      <a:pPr indent="0" algn="ctr">
                        <a:buNone/>
                      </a:pPr>
                      <a:r>
                        <a:rPr lang="en-US" sz="1800" b="0">
                          <a:solidFill>
                            <a:srgbClr val="000000"/>
                          </a:solidFill>
                          <a:latin typeface="Times New Roman" panose="02020603050405020304" pitchFamily="18" charset="0"/>
                          <a:cs typeface="Times New Roman" panose="02020603050405020304" pitchFamily="18" charset="0"/>
                        </a:rPr>
                        <a:t>27</a:t>
                      </a:r>
                      <a:endParaRPr lang="en-US" altLang="en-US" sz="1800" b="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800" b="0">
                          <a:latin typeface="宋体" panose="02010600030101010101" pitchFamily="2" charset="-122"/>
                          <a:ea typeface="宋体" panose="02010600030101010101" pitchFamily="2" charset="-122"/>
                          <a:cs typeface="宋体" panose="02010600030101010101" pitchFamily="2" charset="-122"/>
                        </a:rPr>
                        <a:t>稳压管稳压电路、串联型稳压电路</a:t>
                      </a:r>
                      <a:endParaRPr lang="en-US" altLang="en-US" sz="1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17500">
                <a:tc>
                  <a:txBody>
                    <a:bodyPr/>
                    <a:p>
                      <a:pPr indent="0" algn="ctr">
                        <a:buNone/>
                      </a:pPr>
                      <a:r>
                        <a:rPr lang="en-US" sz="1800" b="0">
                          <a:solidFill>
                            <a:srgbClr val="000000"/>
                          </a:solidFill>
                          <a:latin typeface="Times New Roman" panose="02020603050405020304" pitchFamily="18" charset="0"/>
                          <a:cs typeface="Times New Roman" panose="02020603050405020304" pitchFamily="18" charset="0"/>
                        </a:rPr>
                        <a:t>28</a:t>
                      </a:r>
                      <a:endParaRPr lang="en-US" altLang="en-US" sz="1800" b="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800" b="0">
                          <a:latin typeface="宋体" panose="02010600030101010101" pitchFamily="2" charset="-122"/>
                          <a:ea typeface="宋体" panose="02010600030101010101" pitchFamily="2" charset="-122"/>
                          <a:cs typeface="宋体" panose="02010600030101010101" pitchFamily="2" charset="-122"/>
                        </a:rPr>
                        <a:t>开关型稳压电路、课程总结</a:t>
                      </a:r>
                      <a:endParaRPr lang="en-US" altLang="en-US" sz="1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
        <p:nvSpPr>
          <p:cNvPr id="8243" name="Text Box 16"/>
          <p:cNvSpPr txBox="1"/>
          <p:nvPr/>
        </p:nvSpPr>
        <p:spPr>
          <a:xfrm>
            <a:off x="971550" y="44450"/>
            <a:ext cx="6913563" cy="700088"/>
          </a:xfrm>
          <a:prstGeom prst="rect">
            <a:avLst/>
          </a:prstGeom>
          <a:noFill/>
          <a:ln w="9525">
            <a:noFill/>
          </a:ln>
        </p:spPr>
        <p:txBody>
          <a:bodyPr anchor="t" anchorCtr="0">
            <a:spAutoFit/>
          </a:bodyPr>
          <a:p>
            <a:pPr>
              <a:lnSpc>
                <a:spcPct val="110000"/>
              </a:lnSpc>
              <a:spcBef>
                <a:spcPct val="10000"/>
              </a:spcBef>
              <a:buFont typeface="Wingdings" panose="05000000000000000000" pitchFamily="2" charset="2"/>
            </a:pPr>
            <a:r>
              <a:rPr lang="zh-CN" altLang="en-US" sz="3600" dirty="0">
                <a:solidFill>
                  <a:srgbClr val="0000FF"/>
                </a:solidFill>
                <a:latin typeface="Times New Roman" panose="02020603050405020304" pitchFamily="18" charset="0"/>
                <a:ea typeface="华文中宋" pitchFamily="2" charset="-122"/>
              </a:rPr>
              <a:t>课程基本信息</a:t>
            </a:r>
            <a:r>
              <a:rPr lang="en-US" altLang="zh-CN" sz="3600" dirty="0">
                <a:solidFill>
                  <a:srgbClr val="0000FF"/>
                </a:solidFill>
                <a:latin typeface="Times New Roman" panose="02020603050405020304" pitchFamily="18" charset="0"/>
                <a:ea typeface="华文中宋" pitchFamily="2" charset="-122"/>
              </a:rPr>
              <a:t> </a:t>
            </a:r>
            <a:r>
              <a:rPr lang="zh-CN" altLang="en-US" sz="3600" dirty="0">
                <a:solidFill>
                  <a:srgbClr val="0000FF"/>
                </a:solidFill>
                <a:latin typeface="Times New Roman" panose="02020603050405020304" pitchFamily="18" charset="0"/>
                <a:ea typeface="华文中宋" pitchFamily="2" charset="-122"/>
              </a:rPr>
              <a:t>（</a:t>
            </a:r>
            <a:r>
              <a:rPr lang="en-US" altLang="zh-CN" sz="3600" dirty="0">
                <a:solidFill>
                  <a:srgbClr val="0000FF"/>
                </a:solidFill>
                <a:latin typeface="Times New Roman" panose="02020603050405020304" pitchFamily="18" charset="0"/>
                <a:ea typeface="华文中宋" pitchFamily="2" charset="-122"/>
              </a:rPr>
              <a:t>56</a:t>
            </a:r>
            <a:r>
              <a:rPr lang="zh-CN" altLang="en-US" sz="3600" dirty="0">
                <a:solidFill>
                  <a:srgbClr val="0000FF"/>
                </a:solidFill>
                <a:latin typeface="Times New Roman" panose="02020603050405020304" pitchFamily="18" charset="0"/>
                <a:ea typeface="华文中宋" pitchFamily="2" charset="-122"/>
              </a:rPr>
              <a:t>学时 </a:t>
            </a:r>
            <a:r>
              <a:rPr lang="en-US" altLang="zh-CN" sz="3600" dirty="0">
                <a:solidFill>
                  <a:srgbClr val="0000FF"/>
                </a:solidFill>
                <a:latin typeface="Times New Roman" panose="02020603050405020304" pitchFamily="18" charset="0"/>
                <a:ea typeface="华文中宋" pitchFamily="2" charset="-122"/>
              </a:rPr>
              <a:t>3.5</a:t>
            </a:r>
            <a:r>
              <a:rPr lang="zh-CN" altLang="en-US" sz="3600" dirty="0">
                <a:solidFill>
                  <a:srgbClr val="0000FF"/>
                </a:solidFill>
                <a:latin typeface="Times New Roman" panose="02020603050405020304" pitchFamily="18" charset="0"/>
                <a:ea typeface="华文中宋" pitchFamily="2" charset="-122"/>
              </a:rPr>
              <a:t>学分）</a:t>
            </a:r>
            <a:endParaRPr lang="zh-CN" altLang="en-US" sz="3600" dirty="0">
              <a:solidFill>
                <a:srgbClr val="0000FF"/>
              </a:solidFill>
              <a:latin typeface="Times New Roman" panose="02020603050405020304" pitchFamily="18" charset="0"/>
              <a:ea typeface="华文中宋" pitchFamily="2" charset="-122"/>
            </a:endParaRPr>
          </a:p>
        </p:txBody>
      </p:sp>
    </p:spTree>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217" name="Text Box 16"/>
          <p:cNvSpPr txBox="1"/>
          <p:nvPr/>
        </p:nvSpPr>
        <p:spPr>
          <a:xfrm>
            <a:off x="3421063" y="44450"/>
            <a:ext cx="2879725" cy="701675"/>
          </a:xfrm>
          <a:prstGeom prst="rect">
            <a:avLst/>
          </a:prstGeom>
          <a:noFill/>
          <a:ln w="9525">
            <a:noFill/>
          </a:ln>
        </p:spPr>
        <p:txBody>
          <a:bodyPr anchor="t" anchorCtr="0">
            <a:spAutoFit/>
          </a:bodyPr>
          <a:p>
            <a:pPr algn="ctr" eaLnBrk="0" hangingPunct="0">
              <a:spcBef>
                <a:spcPct val="50000"/>
              </a:spcBef>
            </a:pPr>
            <a:r>
              <a:rPr lang="zh-CN" altLang="en-US" sz="4000" dirty="0">
                <a:latin typeface="Times New Roman" panose="02020603050405020304" pitchFamily="18" charset="0"/>
                <a:ea typeface="黑体" panose="02010609060101010101" pitchFamily="49" charset="-122"/>
              </a:rPr>
              <a:t>第</a:t>
            </a:r>
            <a:r>
              <a:rPr lang="en-US" altLang="zh-CN" sz="4000" dirty="0">
                <a:latin typeface="Times New Roman" panose="02020603050405020304" pitchFamily="18" charset="0"/>
                <a:ea typeface="黑体" panose="02010609060101010101" pitchFamily="49" charset="-122"/>
              </a:rPr>
              <a:t>0</a:t>
            </a:r>
            <a:r>
              <a:rPr lang="zh-CN" altLang="en-US" sz="4000" dirty="0">
                <a:latin typeface="Times New Roman" panose="02020603050405020304" pitchFamily="18" charset="0"/>
                <a:ea typeface="黑体" panose="02010609060101010101" pitchFamily="49" charset="-122"/>
              </a:rPr>
              <a:t>章  绪论</a:t>
            </a:r>
            <a:endParaRPr lang="zh-CN" altLang="en-US" sz="4000" dirty="0">
              <a:latin typeface="Times New Roman" panose="02020603050405020304" pitchFamily="18" charset="0"/>
              <a:ea typeface="黑体" panose="02010609060101010101" pitchFamily="49" charset="-122"/>
            </a:endParaRPr>
          </a:p>
        </p:txBody>
      </p:sp>
      <p:sp>
        <p:nvSpPr>
          <p:cNvPr id="80900" name="Text Box 4"/>
          <p:cNvSpPr txBox="1"/>
          <p:nvPr/>
        </p:nvSpPr>
        <p:spPr>
          <a:xfrm>
            <a:off x="2478088" y="1516063"/>
            <a:ext cx="5727700" cy="3538538"/>
          </a:xfrm>
          <a:prstGeom prst="rect">
            <a:avLst/>
          </a:prstGeom>
          <a:noFill/>
          <a:ln w="9525">
            <a:noFill/>
          </a:ln>
        </p:spPr>
        <p:txBody>
          <a:bodyPr wrap="square" anchor="t">
            <a:spAutoFit/>
          </a:bodyPr>
          <a:p>
            <a:pPr marL="1200150" lvl="1" indent="-742950" algn="just" eaLnBrk="0" fontAlgn="base" hangingPunct="0">
              <a:spcBef>
                <a:spcPct val="50000"/>
              </a:spcBef>
              <a:buFont typeface="Arial" panose="020B0604020202020204" pitchFamily="34" charset="0"/>
              <a:buAutoNum type="arabicPeriod"/>
            </a:pPr>
            <a:r>
              <a:rPr lang="zh-CN" altLang="en-US" sz="3200" strike="noStrike" noProof="1" dirty="0">
                <a:solidFill>
                  <a:srgbClr val="0000FF"/>
                </a:solidFill>
                <a:latin typeface="Times New Roman" panose="02020603050405020304" pitchFamily="18" charset="0"/>
                <a:ea typeface="黑体" panose="02010609060101010101" pitchFamily="49" charset="-122"/>
                <a:cs typeface="+mn-cs"/>
              </a:rPr>
              <a:t>课程内容</a:t>
            </a:r>
            <a:endParaRPr lang="en-US" altLang="zh-CN" sz="3200" strike="noStrike" noProof="1" dirty="0">
              <a:solidFill>
                <a:srgbClr val="0000FF"/>
              </a:solidFill>
              <a:latin typeface="Times New Roman" panose="02020603050405020304" pitchFamily="18" charset="0"/>
              <a:ea typeface="黑体" panose="02010609060101010101" pitchFamily="49" charset="-122"/>
            </a:endParaRPr>
          </a:p>
          <a:p>
            <a:pPr marL="1200150" lvl="1" indent="-742950" algn="just" eaLnBrk="0" fontAlgn="base" hangingPunct="0">
              <a:spcBef>
                <a:spcPct val="50000"/>
              </a:spcBef>
              <a:buFont typeface="Arial" panose="020B0604020202020204" pitchFamily="34" charset="0"/>
              <a:buAutoNum type="arabicPeriod"/>
            </a:pPr>
            <a:r>
              <a:rPr lang="zh-CN" altLang="en-US" sz="3200" strike="noStrike" noProof="1" dirty="0">
                <a:solidFill>
                  <a:srgbClr val="0000FF"/>
                </a:solidFill>
                <a:latin typeface="Times New Roman" panose="02020603050405020304" pitchFamily="18" charset="0"/>
                <a:ea typeface="黑体" panose="02010609060101010101" pitchFamily="49" charset="-122"/>
                <a:cs typeface="+mn-cs"/>
              </a:rPr>
              <a:t>课程特点及要求</a:t>
            </a:r>
            <a:endParaRPr lang="en-US" altLang="zh-CN" sz="3200" strike="noStrike" noProof="1" dirty="0">
              <a:solidFill>
                <a:srgbClr val="0000FF"/>
              </a:solidFill>
              <a:latin typeface="Times New Roman" panose="02020603050405020304" pitchFamily="18" charset="0"/>
              <a:ea typeface="黑体" panose="02010609060101010101" pitchFamily="49" charset="-122"/>
            </a:endParaRPr>
          </a:p>
          <a:p>
            <a:pPr marL="1200150" lvl="1" indent="-742950" algn="just" eaLnBrk="0" fontAlgn="base" hangingPunct="0">
              <a:spcBef>
                <a:spcPct val="50000"/>
              </a:spcBef>
              <a:buFont typeface="Arial" panose="020B0604020202020204" pitchFamily="34" charset="0"/>
              <a:buAutoNum type="arabicPeriod"/>
            </a:pPr>
            <a:r>
              <a:rPr lang="zh-CN" altLang="en-US" sz="3200" strike="noStrike" noProof="1" dirty="0">
                <a:solidFill>
                  <a:srgbClr val="0000FF"/>
                </a:solidFill>
                <a:latin typeface="Times New Roman" panose="02020603050405020304" pitchFamily="18" charset="0"/>
                <a:ea typeface="黑体" panose="02010609060101010101" pitchFamily="49" charset="-122"/>
                <a:cs typeface="+mn-cs"/>
              </a:rPr>
              <a:t>考核方法</a:t>
            </a:r>
            <a:endParaRPr lang="en-US" altLang="zh-CN" sz="3200" strike="noStrike" noProof="1" dirty="0">
              <a:solidFill>
                <a:srgbClr val="0000FF"/>
              </a:solidFill>
              <a:latin typeface="Times New Roman" panose="02020603050405020304" pitchFamily="18" charset="0"/>
              <a:ea typeface="黑体" panose="02010609060101010101" pitchFamily="49" charset="-122"/>
            </a:endParaRPr>
          </a:p>
          <a:p>
            <a:pPr marL="1200150" lvl="1" indent="-742950" algn="just" eaLnBrk="0" fontAlgn="base" hangingPunct="0">
              <a:spcBef>
                <a:spcPct val="50000"/>
              </a:spcBef>
              <a:buFont typeface="Arial" panose="020B0604020202020204" pitchFamily="34" charset="0"/>
              <a:buAutoNum type="arabicPeriod"/>
            </a:pPr>
            <a:r>
              <a:rPr lang="zh-CN" altLang="en-US" sz="3200" strike="noStrike" noProof="1" dirty="0">
                <a:solidFill>
                  <a:srgbClr val="0000FF"/>
                </a:solidFill>
                <a:latin typeface="Times New Roman" panose="02020603050405020304" pitchFamily="18" charset="0"/>
                <a:ea typeface="黑体" panose="02010609060101010101" pitchFamily="49" charset="-122"/>
                <a:cs typeface="+mn-cs"/>
              </a:rPr>
              <a:t>教材及参考书</a:t>
            </a:r>
            <a:endParaRPr lang="en-US" altLang="zh-CN" sz="4000" strike="noStrike" noProof="1" dirty="0">
              <a:solidFill>
                <a:srgbClr val="0000FF"/>
              </a:solidFill>
              <a:latin typeface="Times New Roman" panose="02020603050405020304" pitchFamily="18" charset="0"/>
              <a:ea typeface="黑体" panose="02010609060101010101" pitchFamily="49" charset="-122"/>
            </a:endParaRPr>
          </a:p>
          <a:p>
            <a:pPr lvl="1" algn="just" eaLnBrk="0" fontAlgn="base" hangingPunct="0">
              <a:spcBef>
                <a:spcPct val="50000"/>
              </a:spcBef>
              <a:buFont typeface="Arial" panose="020B0604020202020204" pitchFamily="34" charset="0"/>
            </a:pPr>
            <a:endParaRPr lang="en-US" altLang="zh-CN" sz="3200" strike="noStrike" noProof="1" dirty="0">
              <a:solidFill>
                <a:srgbClr val="0000FF"/>
              </a:solidFill>
              <a:latin typeface="Times New Roman" panose="02020603050405020304" pitchFamily="18" charset="0"/>
              <a:ea typeface="黑体" panose="02010609060101010101" pitchFamily="49"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80900"/>
                                        </p:tgtEl>
                                        <p:attrNameLst>
                                          <p:attrName>style.visibility</p:attrName>
                                        </p:attrNameLst>
                                      </p:cBhvr>
                                      <p:to>
                                        <p:strVal val="visible"/>
                                      </p:to>
                                    </p:set>
                                    <p:anim calcmode="lin" valueType="num">
                                      <p:cBhvr>
                                        <p:cTn id="7" dur="500" fill="hold"/>
                                        <p:tgtEl>
                                          <p:spTgt spid="80900"/>
                                        </p:tgtEl>
                                        <p:attrNameLst>
                                          <p:attrName>ppt_w</p:attrName>
                                        </p:attrNameLst>
                                      </p:cBhvr>
                                      <p:tavLst>
                                        <p:tav tm="0">
                                          <p:val>
                                            <p:fltVal val="0.000000"/>
                                          </p:val>
                                        </p:tav>
                                        <p:tav tm="100000">
                                          <p:val>
                                            <p:strVal val="#ppt_w"/>
                                          </p:val>
                                        </p:tav>
                                      </p:tavLst>
                                    </p:anim>
                                    <p:anim calcmode="lin" valueType="num">
                                      <p:cBhvr>
                                        <p:cTn id="8" dur="500" fill="hold"/>
                                        <p:tgtEl>
                                          <p:spTgt spid="80900"/>
                                        </p:tgtEl>
                                        <p:attrNameLst>
                                          <p:attrName>ppt_h</p:attrName>
                                        </p:attrNameLst>
                                      </p:cBhvr>
                                      <p:tavLst>
                                        <p:tav tm="0">
                                          <p:val>
                                            <p:fltVal val="0.000000"/>
                                          </p:val>
                                        </p:tav>
                                        <p:tav tm="100000">
                                          <p:val>
                                            <p:strVal val="#ppt_h"/>
                                          </p:val>
                                        </p:tav>
                                      </p:tavLst>
                                    </p:anim>
                                    <p:animEffect transition="in" filter="fade">
                                      <p:cBhvr>
                                        <p:cTn id="9" dur="500"/>
                                        <p:tgtEl>
                                          <p:spTgt spid="809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90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265" name="内容占位符 2"/>
          <p:cNvSpPr>
            <a:spLocks noGrp="1"/>
          </p:cNvSpPr>
          <p:nvPr>
            <p:ph idx="1"/>
          </p:nvPr>
        </p:nvSpPr>
        <p:spPr>
          <a:noFill/>
          <a:ln>
            <a:noFill/>
          </a:ln>
        </p:spPr>
        <p:txBody>
          <a:bodyPr anchor="t" anchorCtr="0"/>
          <a:p>
            <a:pPr lvl="1"/>
            <a:endParaRPr lang="en-US" altLang="zh-CN" dirty="0"/>
          </a:p>
          <a:p>
            <a:pPr lvl="1"/>
            <a:r>
              <a:rPr lang="zh-CN" altLang="en-US" b="1" dirty="0"/>
              <a:t>电子器件</a:t>
            </a:r>
            <a:endParaRPr lang="en-US" altLang="zh-CN" b="1" dirty="0"/>
          </a:p>
          <a:p>
            <a:pPr lvl="1"/>
            <a:endParaRPr lang="en-US" altLang="zh-CN" dirty="0"/>
          </a:p>
          <a:p>
            <a:pPr lvl="1"/>
            <a:endParaRPr lang="en-US" altLang="zh-CN" dirty="0"/>
          </a:p>
          <a:p>
            <a:pPr lvl="1"/>
            <a:endParaRPr lang="en-US" altLang="zh-CN" dirty="0"/>
          </a:p>
          <a:p>
            <a:pPr lvl="1"/>
            <a:endParaRPr lang="en-US" altLang="zh-CN" dirty="0"/>
          </a:p>
          <a:p>
            <a:pPr lvl="1"/>
            <a:r>
              <a:rPr lang="zh-CN" altLang="en-US" b="1" dirty="0"/>
              <a:t>电子电路</a:t>
            </a:r>
            <a:endParaRPr lang="zh-CN" altLang="en-US" b="1" dirty="0"/>
          </a:p>
        </p:txBody>
      </p:sp>
      <p:sp>
        <p:nvSpPr>
          <p:cNvPr id="11266" name="左大括号 3"/>
          <p:cNvSpPr/>
          <p:nvPr/>
        </p:nvSpPr>
        <p:spPr>
          <a:xfrm>
            <a:off x="2786063" y="2071688"/>
            <a:ext cx="428625" cy="1857375"/>
          </a:xfrm>
          <a:prstGeom prst="leftBrace">
            <a:avLst>
              <a:gd name="adj1" fmla="val 8125"/>
              <a:gd name="adj2" fmla="val 50000"/>
            </a:avLst>
          </a:prstGeom>
          <a:noFill/>
          <a:ln w="9525">
            <a:noFill/>
          </a:ln>
        </p:spPr>
        <p:txBody>
          <a:bodyPr anchor="ctr" anchorCtr="0"/>
          <a:p>
            <a:pPr eaLnBrk="0" hangingPunct="0"/>
            <a:endParaRPr lang="zh-CN" altLang="en-US" dirty="0">
              <a:latin typeface="Times New Roman" panose="02020603050405020304" pitchFamily="18" charset="0"/>
              <a:ea typeface="黑体" panose="02010609060101010101" pitchFamily="49" charset="-122"/>
            </a:endParaRPr>
          </a:p>
        </p:txBody>
      </p:sp>
      <p:sp>
        <p:nvSpPr>
          <p:cNvPr id="11267" name="左大括号 4"/>
          <p:cNvSpPr/>
          <p:nvPr/>
        </p:nvSpPr>
        <p:spPr>
          <a:xfrm>
            <a:off x="3857625" y="3071813"/>
            <a:ext cx="155575" cy="914400"/>
          </a:xfrm>
          <a:prstGeom prst="leftBrace">
            <a:avLst>
              <a:gd name="adj1" fmla="val 8000"/>
              <a:gd name="adj2" fmla="val 50000"/>
            </a:avLst>
          </a:prstGeom>
          <a:noFill/>
          <a:ln w="9525">
            <a:noFill/>
          </a:ln>
        </p:spPr>
        <p:txBody>
          <a:bodyPr anchor="ctr" anchorCtr="0"/>
          <a:p>
            <a:pPr eaLnBrk="0" hangingPunct="0"/>
            <a:endParaRPr lang="zh-CN" altLang="en-US" dirty="0">
              <a:latin typeface="Times New Roman" panose="02020603050405020304" pitchFamily="18" charset="0"/>
              <a:ea typeface="黑体" panose="02010609060101010101" pitchFamily="49" charset="-122"/>
            </a:endParaRPr>
          </a:p>
        </p:txBody>
      </p:sp>
      <p:sp>
        <p:nvSpPr>
          <p:cNvPr id="11268" name="左大括号 5"/>
          <p:cNvSpPr/>
          <p:nvPr/>
        </p:nvSpPr>
        <p:spPr>
          <a:xfrm>
            <a:off x="4214813" y="2357438"/>
            <a:ext cx="571500" cy="1357312"/>
          </a:xfrm>
          <a:prstGeom prst="leftBrace">
            <a:avLst>
              <a:gd name="adj1" fmla="val 8191"/>
              <a:gd name="adj2" fmla="val 50000"/>
            </a:avLst>
          </a:prstGeom>
          <a:noFill/>
          <a:ln w="9525">
            <a:noFill/>
          </a:ln>
        </p:spPr>
        <p:txBody>
          <a:bodyPr anchor="ctr" anchorCtr="0"/>
          <a:p>
            <a:pPr eaLnBrk="0" hangingPunct="0"/>
            <a:endParaRPr lang="zh-CN" altLang="en-US" dirty="0">
              <a:latin typeface="Times New Roman" panose="02020603050405020304" pitchFamily="18" charset="0"/>
              <a:ea typeface="黑体" panose="02010609060101010101" pitchFamily="49" charset="-122"/>
            </a:endParaRPr>
          </a:p>
        </p:txBody>
      </p:sp>
      <p:cxnSp>
        <p:nvCxnSpPr>
          <p:cNvPr id="11269" name="肘形连接符 7"/>
          <p:cNvCxnSpPr/>
          <p:nvPr/>
        </p:nvCxnSpPr>
        <p:spPr>
          <a:xfrm rot="-5400000" flipH="1">
            <a:off x="5572125" y="2571750"/>
            <a:ext cx="1071563" cy="928688"/>
          </a:xfrm>
          <a:prstGeom prst="bentConnector3">
            <a:avLst>
              <a:gd name="adj1" fmla="val 50000"/>
            </a:avLst>
          </a:prstGeom>
          <a:ln w="9525">
            <a:noFill/>
          </a:ln>
        </p:spPr>
      </p:cxnSp>
      <p:sp>
        <p:nvSpPr>
          <p:cNvPr id="11270" name="左大括号 8"/>
          <p:cNvSpPr/>
          <p:nvPr/>
        </p:nvSpPr>
        <p:spPr>
          <a:xfrm>
            <a:off x="2714625" y="1928813"/>
            <a:ext cx="285750" cy="1357312"/>
          </a:xfrm>
          <a:prstGeom prst="leftBrace">
            <a:avLst>
              <a:gd name="adj1" fmla="val 84422"/>
              <a:gd name="adj2" fmla="val 50000"/>
            </a:avLst>
          </a:prstGeom>
          <a:noFill/>
          <a:ln w="19050" cap="flat" cmpd="sng">
            <a:solidFill>
              <a:srgbClr val="C00000"/>
            </a:solidFill>
            <a:prstDash val="solid"/>
            <a:round/>
            <a:headEnd type="none" w="med" len="med"/>
            <a:tailEnd type="none" w="med" len="med"/>
          </a:ln>
        </p:spPr>
        <p:txBody>
          <a:bodyPr anchor="ctr" anchorCtr="0"/>
          <a:p>
            <a:pPr eaLnBrk="0" hangingPunct="0"/>
            <a:endParaRPr lang="zh-CN" altLang="en-US" dirty="0">
              <a:latin typeface="Times New Roman" panose="02020603050405020304" pitchFamily="18" charset="0"/>
              <a:ea typeface="黑体" panose="02010609060101010101" pitchFamily="49" charset="-122"/>
            </a:endParaRPr>
          </a:p>
        </p:txBody>
      </p:sp>
      <p:sp>
        <p:nvSpPr>
          <p:cNvPr id="11271" name="TextBox 9"/>
          <p:cNvSpPr txBox="1"/>
          <p:nvPr/>
        </p:nvSpPr>
        <p:spPr>
          <a:xfrm>
            <a:off x="3071813" y="1643063"/>
            <a:ext cx="1112837" cy="461962"/>
          </a:xfrm>
          <a:prstGeom prst="rect">
            <a:avLst/>
          </a:prstGeom>
          <a:noFill/>
          <a:ln w="9525">
            <a:noFill/>
          </a:ln>
        </p:spPr>
        <p:txBody>
          <a:bodyPr wrap="none" anchor="t" anchorCtr="0">
            <a:spAutoFit/>
          </a:bodyPr>
          <a:p>
            <a:pPr eaLnBrk="0" hangingPunct="0"/>
            <a:r>
              <a:rPr lang="zh-CN" altLang="en-US" dirty="0">
                <a:solidFill>
                  <a:srgbClr val="C00000"/>
                </a:solidFill>
                <a:latin typeface="Times New Roman" panose="02020603050405020304" pitchFamily="18" charset="0"/>
                <a:ea typeface="黑体" panose="02010609060101010101" pitchFamily="49" charset="-122"/>
              </a:rPr>
              <a:t>晶体管</a:t>
            </a:r>
            <a:endParaRPr lang="zh-CN" altLang="en-US" dirty="0">
              <a:solidFill>
                <a:srgbClr val="C00000"/>
              </a:solidFill>
              <a:latin typeface="Times New Roman" panose="02020603050405020304" pitchFamily="18" charset="0"/>
              <a:ea typeface="黑体" panose="02010609060101010101" pitchFamily="49" charset="-122"/>
            </a:endParaRPr>
          </a:p>
        </p:txBody>
      </p:sp>
      <p:sp>
        <p:nvSpPr>
          <p:cNvPr id="11272" name="TextBox 10"/>
          <p:cNvSpPr txBox="1"/>
          <p:nvPr/>
        </p:nvSpPr>
        <p:spPr>
          <a:xfrm>
            <a:off x="3071813" y="3262313"/>
            <a:ext cx="1422400" cy="461962"/>
          </a:xfrm>
          <a:prstGeom prst="rect">
            <a:avLst/>
          </a:prstGeom>
          <a:noFill/>
          <a:ln w="9525">
            <a:noFill/>
          </a:ln>
        </p:spPr>
        <p:txBody>
          <a:bodyPr wrap="none" anchor="t" anchorCtr="0">
            <a:spAutoFit/>
          </a:bodyPr>
          <a:p>
            <a:pPr eaLnBrk="0" hangingPunct="0"/>
            <a:r>
              <a:rPr lang="zh-CN" altLang="en-US" dirty="0">
                <a:solidFill>
                  <a:srgbClr val="C00000"/>
                </a:solidFill>
                <a:latin typeface="Times New Roman" panose="02020603050405020304" pitchFamily="18" charset="0"/>
                <a:ea typeface="黑体" panose="02010609060101010101" pitchFamily="49" charset="-122"/>
              </a:rPr>
              <a:t>集成电路</a:t>
            </a:r>
            <a:endParaRPr lang="zh-CN" altLang="en-US" dirty="0">
              <a:solidFill>
                <a:srgbClr val="C00000"/>
              </a:solidFill>
              <a:latin typeface="Times New Roman" panose="02020603050405020304" pitchFamily="18" charset="0"/>
              <a:ea typeface="黑体" panose="02010609060101010101" pitchFamily="49" charset="-122"/>
            </a:endParaRPr>
          </a:p>
        </p:txBody>
      </p:sp>
      <p:sp>
        <p:nvSpPr>
          <p:cNvPr id="11273" name="左大括号 11"/>
          <p:cNvSpPr/>
          <p:nvPr/>
        </p:nvSpPr>
        <p:spPr>
          <a:xfrm>
            <a:off x="4357688" y="1214438"/>
            <a:ext cx="285750" cy="1357312"/>
          </a:xfrm>
          <a:prstGeom prst="leftBrace">
            <a:avLst>
              <a:gd name="adj1" fmla="val 84422"/>
              <a:gd name="adj2" fmla="val 50000"/>
            </a:avLst>
          </a:prstGeom>
          <a:noFill/>
          <a:ln w="19050" cap="flat" cmpd="sng">
            <a:solidFill>
              <a:srgbClr val="C00000"/>
            </a:solidFill>
            <a:prstDash val="solid"/>
            <a:round/>
            <a:headEnd type="none" w="med" len="med"/>
            <a:tailEnd type="none" w="med" len="med"/>
          </a:ln>
        </p:spPr>
        <p:txBody>
          <a:bodyPr anchor="ctr" anchorCtr="0"/>
          <a:p>
            <a:pPr eaLnBrk="0" hangingPunct="0"/>
            <a:endParaRPr lang="zh-CN" altLang="en-US" dirty="0">
              <a:latin typeface="Times New Roman" panose="02020603050405020304" pitchFamily="18" charset="0"/>
              <a:ea typeface="黑体" panose="02010609060101010101" pitchFamily="49" charset="-122"/>
            </a:endParaRPr>
          </a:p>
        </p:txBody>
      </p:sp>
      <p:sp>
        <p:nvSpPr>
          <p:cNvPr id="11274" name="TextBox 12"/>
          <p:cNvSpPr txBox="1"/>
          <p:nvPr/>
        </p:nvSpPr>
        <p:spPr>
          <a:xfrm>
            <a:off x="4714875" y="1063625"/>
            <a:ext cx="1112838" cy="461963"/>
          </a:xfrm>
          <a:prstGeom prst="rect">
            <a:avLst/>
          </a:prstGeom>
          <a:noFill/>
          <a:ln w="9525">
            <a:noFill/>
          </a:ln>
        </p:spPr>
        <p:txBody>
          <a:bodyPr wrap="none" anchor="t" anchorCtr="0">
            <a:spAutoFit/>
          </a:bodyPr>
          <a:p>
            <a:pPr eaLnBrk="0" hangingPunct="0"/>
            <a:r>
              <a:rPr lang="zh-CN" altLang="en-US" dirty="0">
                <a:latin typeface="Times New Roman" panose="02020603050405020304" pitchFamily="18" charset="0"/>
                <a:ea typeface="黑体" panose="02010609060101010101" pitchFamily="49" charset="-122"/>
              </a:rPr>
              <a:t>二极管</a:t>
            </a:r>
            <a:endParaRPr lang="zh-CN" altLang="en-US" dirty="0">
              <a:latin typeface="Times New Roman" panose="02020603050405020304" pitchFamily="18" charset="0"/>
              <a:ea typeface="黑体" panose="02010609060101010101" pitchFamily="49" charset="-122"/>
            </a:endParaRPr>
          </a:p>
        </p:txBody>
      </p:sp>
      <p:sp>
        <p:nvSpPr>
          <p:cNvPr id="11275" name="TextBox 13"/>
          <p:cNvSpPr txBox="1"/>
          <p:nvPr/>
        </p:nvSpPr>
        <p:spPr>
          <a:xfrm>
            <a:off x="4714875" y="1643063"/>
            <a:ext cx="3241675" cy="461962"/>
          </a:xfrm>
          <a:prstGeom prst="rect">
            <a:avLst/>
          </a:prstGeom>
          <a:noFill/>
          <a:ln w="9525">
            <a:noFill/>
          </a:ln>
        </p:spPr>
        <p:txBody>
          <a:bodyPr wrap="none" anchor="t" anchorCtr="0">
            <a:spAutoFit/>
          </a:bodyPr>
          <a:p>
            <a:pPr eaLnBrk="0" hangingPunct="0"/>
            <a:r>
              <a:rPr lang="zh-CN" altLang="en-US" dirty="0">
                <a:latin typeface="Times New Roman" panose="02020603050405020304" pitchFamily="18" charset="0"/>
                <a:ea typeface="黑体" panose="02010609060101010101" pitchFamily="49" charset="-122"/>
              </a:rPr>
              <a:t>双极型晶体管（</a:t>
            </a:r>
            <a:r>
              <a:rPr lang="en-US" altLang="zh-CN" dirty="0">
                <a:latin typeface="Times New Roman" panose="02020603050405020304" pitchFamily="18" charset="0"/>
                <a:ea typeface="黑体" panose="02010609060101010101" pitchFamily="49" charset="-122"/>
              </a:rPr>
              <a:t>BJT</a:t>
            </a:r>
            <a:r>
              <a:rPr lang="zh-CN" altLang="en-US" dirty="0">
                <a:latin typeface="Times New Roman" panose="02020603050405020304" pitchFamily="18" charset="0"/>
                <a:ea typeface="黑体" panose="02010609060101010101" pitchFamily="49" charset="-122"/>
              </a:rPr>
              <a:t>）</a:t>
            </a:r>
            <a:endParaRPr lang="zh-CN" altLang="en-US" dirty="0">
              <a:latin typeface="Times New Roman" panose="02020603050405020304" pitchFamily="18" charset="0"/>
              <a:ea typeface="黑体" panose="02010609060101010101" pitchFamily="49" charset="-122"/>
            </a:endParaRPr>
          </a:p>
        </p:txBody>
      </p:sp>
      <p:sp>
        <p:nvSpPr>
          <p:cNvPr id="11276" name="TextBox 14"/>
          <p:cNvSpPr txBox="1"/>
          <p:nvPr/>
        </p:nvSpPr>
        <p:spPr>
          <a:xfrm>
            <a:off x="4714875" y="2197100"/>
            <a:ext cx="3240088" cy="461963"/>
          </a:xfrm>
          <a:prstGeom prst="rect">
            <a:avLst/>
          </a:prstGeom>
          <a:noFill/>
          <a:ln w="9525">
            <a:noFill/>
          </a:ln>
        </p:spPr>
        <p:txBody>
          <a:bodyPr wrap="none" anchor="t" anchorCtr="0">
            <a:spAutoFit/>
          </a:bodyPr>
          <a:p>
            <a:pPr eaLnBrk="0" hangingPunct="0"/>
            <a:r>
              <a:rPr lang="zh-CN" altLang="en-US" dirty="0">
                <a:latin typeface="Times New Roman" panose="02020603050405020304" pitchFamily="18" charset="0"/>
                <a:ea typeface="黑体" panose="02010609060101010101" pitchFamily="49" charset="-122"/>
              </a:rPr>
              <a:t>场效应晶体管（</a:t>
            </a:r>
            <a:r>
              <a:rPr lang="en-US" altLang="zh-CN" dirty="0">
                <a:latin typeface="Times New Roman" panose="02020603050405020304" pitchFamily="18" charset="0"/>
                <a:ea typeface="黑体" panose="02010609060101010101" pitchFamily="49" charset="-122"/>
              </a:rPr>
              <a:t>FET</a:t>
            </a:r>
            <a:r>
              <a:rPr lang="zh-CN" altLang="en-US" dirty="0">
                <a:latin typeface="Times New Roman" panose="02020603050405020304" pitchFamily="18" charset="0"/>
                <a:ea typeface="黑体" panose="02010609060101010101" pitchFamily="49" charset="-122"/>
              </a:rPr>
              <a:t>）</a:t>
            </a:r>
            <a:endParaRPr lang="zh-CN" altLang="en-US" dirty="0">
              <a:latin typeface="Times New Roman" panose="02020603050405020304" pitchFamily="18" charset="0"/>
              <a:ea typeface="黑体" panose="02010609060101010101" pitchFamily="49" charset="-122"/>
            </a:endParaRPr>
          </a:p>
        </p:txBody>
      </p:sp>
      <p:sp>
        <p:nvSpPr>
          <p:cNvPr id="11277" name="左大括号 15"/>
          <p:cNvSpPr/>
          <p:nvPr/>
        </p:nvSpPr>
        <p:spPr>
          <a:xfrm>
            <a:off x="4643438" y="2928938"/>
            <a:ext cx="285750" cy="1357312"/>
          </a:xfrm>
          <a:prstGeom prst="leftBrace">
            <a:avLst>
              <a:gd name="adj1" fmla="val 84422"/>
              <a:gd name="adj2" fmla="val 50000"/>
            </a:avLst>
          </a:prstGeom>
          <a:noFill/>
          <a:ln w="19050" cap="flat" cmpd="sng">
            <a:solidFill>
              <a:srgbClr val="C00000"/>
            </a:solidFill>
            <a:prstDash val="solid"/>
            <a:round/>
            <a:headEnd type="none" w="med" len="med"/>
            <a:tailEnd type="none" w="med" len="med"/>
          </a:ln>
        </p:spPr>
        <p:txBody>
          <a:bodyPr anchor="ctr" anchorCtr="0"/>
          <a:p>
            <a:pPr eaLnBrk="0" hangingPunct="0"/>
            <a:endParaRPr lang="zh-CN" altLang="en-US" dirty="0">
              <a:latin typeface="Times New Roman" panose="02020603050405020304" pitchFamily="18" charset="0"/>
              <a:ea typeface="黑体" panose="02010609060101010101" pitchFamily="49" charset="-122"/>
            </a:endParaRPr>
          </a:p>
        </p:txBody>
      </p:sp>
      <p:sp>
        <p:nvSpPr>
          <p:cNvPr id="11278" name="TextBox 16"/>
          <p:cNvSpPr txBox="1"/>
          <p:nvPr/>
        </p:nvSpPr>
        <p:spPr>
          <a:xfrm>
            <a:off x="5045075" y="2752725"/>
            <a:ext cx="2041525" cy="461963"/>
          </a:xfrm>
          <a:prstGeom prst="rect">
            <a:avLst/>
          </a:prstGeom>
          <a:noFill/>
          <a:ln w="9525">
            <a:noFill/>
          </a:ln>
        </p:spPr>
        <p:txBody>
          <a:bodyPr wrap="none" anchor="t" anchorCtr="0">
            <a:spAutoFit/>
          </a:bodyPr>
          <a:p>
            <a:pPr eaLnBrk="0" hangingPunct="0"/>
            <a:r>
              <a:rPr lang="zh-CN" altLang="en-US" dirty="0">
                <a:latin typeface="Times New Roman" panose="02020603050405020304" pitchFamily="18" charset="0"/>
                <a:ea typeface="黑体" panose="02010609060101010101" pitchFamily="49" charset="-122"/>
              </a:rPr>
              <a:t>模拟集成电路</a:t>
            </a:r>
            <a:endParaRPr lang="zh-CN" altLang="en-US" dirty="0">
              <a:latin typeface="Times New Roman" panose="02020603050405020304" pitchFamily="18" charset="0"/>
              <a:ea typeface="黑体" panose="02010609060101010101" pitchFamily="49" charset="-122"/>
            </a:endParaRPr>
          </a:p>
        </p:txBody>
      </p:sp>
      <p:sp>
        <p:nvSpPr>
          <p:cNvPr id="11279" name="TextBox 17"/>
          <p:cNvSpPr txBox="1"/>
          <p:nvPr/>
        </p:nvSpPr>
        <p:spPr>
          <a:xfrm>
            <a:off x="5000625" y="3286125"/>
            <a:ext cx="3225800" cy="461963"/>
          </a:xfrm>
          <a:prstGeom prst="rect">
            <a:avLst/>
          </a:prstGeom>
          <a:noFill/>
          <a:ln w="9525">
            <a:noFill/>
          </a:ln>
        </p:spPr>
        <p:txBody>
          <a:bodyPr wrap="none" anchor="t" anchorCtr="0">
            <a:spAutoFit/>
          </a:bodyPr>
          <a:p>
            <a:pPr eaLnBrk="0" hangingPunct="0"/>
            <a:r>
              <a:rPr lang="zh-CN" altLang="en-US" dirty="0">
                <a:solidFill>
                  <a:schemeClr val="tx1"/>
                </a:solidFill>
                <a:latin typeface="Times New Roman" panose="02020603050405020304" pitchFamily="18" charset="0"/>
                <a:ea typeface="黑体" panose="02010609060101010101" pitchFamily="49" charset="-122"/>
              </a:rPr>
              <a:t>数字集成电路（</a:t>
            </a:r>
            <a:r>
              <a:rPr lang="en-US" altLang="zh-CN" dirty="0">
                <a:solidFill>
                  <a:schemeClr val="tx1"/>
                </a:solidFill>
                <a:latin typeface="Times New Roman" panose="02020603050405020304" pitchFamily="18" charset="0"/>
                <a:ea typeface="黑体" panose="02010609060101010101" pitchFamily="49" charset="-122"/>
              </a:rPr>
              <a:t>DIC</a:t>
            </a:r>
            <a:r>
              <a:rPr lang="zh-CN" altLang="en-US" dirty="0">
                <a:solidFill>
                  <a:schemeClr val="tx1"/>
                </a:solidFill>
                <a:latin typeface="Times New Roman" panose="02020603050405020304" pitchFamily="18" charset="0"/>
                <a:ea typeface="黑体" panose="02010609060101010101" pitchFamily="49" charset="-122"/>
              </a:rPr>
              <a:t>）</a:t>
            </a:r>
            <a:endParaRPr lang="zh-CN" altLang="en-US" dirty="0">
              <a:solidFill>
                <a:schemeClr val="tx1"/>
              </a:solidFill>
              <a:latin typeface="Times New Roman" panose="02020603050405020304" pitchFamily="18" charset="0"/>
              <a:ea typeface="黑体" panose="02010609060101010101" pitchFamily="49" charset="-122"/>
            </a:endParaRPr>
          </a:p>
        </p:txBody>
      </p:sp>
      <p:sp>
        <p:nvSpPr>
          <p:cNvPr id="11280" name="TextBox 18"/>
          <p:cNvSpPr txBox="1"/>
          <p:nvPr/>
        </p:nvSpPr>
        <p:spPr>
          <a:xfrm>
            <a:off x="5000625" y="3857625"/>
            <a:ext cx="2041525" cy="461963"/>
          </a:xfrm>
          <a:prstGeom prst="rect">
            <a:avLst/>
          </a:prstGeom>
          <a:noFill/>
          <a:ln w="9525">
            <a:noFill/>
          </a:ln>
        </p:spPr>
        <p:txBody>
          <a:bodyPr wrap="none" anchor="t" anchorCtr="0">
            <a:spAutoFit/>
          </a:bodyPr>
          <a:p>
            <a:pPr eaLnBrk="0" hangingPunct="0"/>
            <a:r>
              <a:rPr lang="zh-CN" altLang="en-US" dirty="0">
                <a:solidFill>
                  <a:schemeClr val="tx1"/>
                </a:solidFill>
                <a:latin typeface="Times New Roman" panose="02020603050405020304" pitchFamily="18" charset="0"/>
                <a:ea typeface="黑体" panose="02010609060101010101" pitchFamily="49" charset="-122"/>
              </a:rPr>
              <a:t>混合集成电路</a:t>
            </a:r>
            <a:endParaRPr lang="zh-CN" altLang="en-US" dirty="0">
              <a:solidFill>
                <a:schemeClr val="tx1"/>
              </a:solidFill>
              <a:latin typeface="Times New Roman" panose="02020603050405020304" pitchFamily="18" charset="0"/>
              <a:ea typeface="黑体" panose="02010609060101010101" pitchFamily="49" charset="-122"/>
            </a:endParaRPr>
          </a:p>
        </p:txBody>
      </p:sp>
      <p:sp>
        <p:nvSpPr>
          <p:cNvPr id="11281" name="矩形 19"/>
          <p:cNvSpPr/>
          <p:nvPr/>
        </p:nvSpPr>
        <p:spPr>
          <a:xfrm>
            <a:off x="6800850" y="2770188"/>
            <a:ext cx="2141538" cy="461962"/>
          </a:xfrm>
          <a:prstGeom prst="rect">
            <a:avLst/>
          </a:prstGeom>
          <a:noFill/>
          <a:ln w="9525">
            <a:noFill/>
          </a:ln>
        </p:spPr>
        <p:txBody>
          <a:bodyPr wrap="none" anchor="t" anchorCtr="0">
            <a:spAutoFit/>
          </a:bodyPr>
          <a:p>
            <a:pPr eaLnBrk="0" hangingPunct="0"/>
            <a:r>
              <a:rPr lang="zh-CN" altLang="en-US" dirty="0">
                <a:latin typeface="Times New Roman" panose="02020603050405020304" pitchFamily="18" charset="0"/>
                <a:ea typeface="黑体" panose="02010609060101010101" pitchFamily="49" charset="-122"/>
              </a:rPr>
              <a:t>（</a:t>
            </a:r>
            <a:r>
              <a:rPr lang="en-US" altLang="zh-CN" dirty="0">
                <a:latin typeface="Times New Roman" panose="02020603050405020304" pitchFamily="18" charset="0"/>
                <a:ea typeface="黑体" panose="02010609060101010101" pitchFamily="49" charset="-122"/>
              </a:rPr>
              <a:t>AIC</a:t>
            </a:r>
            <a:r>
              <a:rPr lang="zh-CN" altLang="en-US" dirty="0">
                <a:latin typeface="Times New Roman" panose="02020603050405020304" pitchFamily="18" charset="0"/>
                <a:ea typeface="黑体" panose="02010609060101010101" pitchFamily="49" charset="-122"/>
              </a:rPr>
              <a:t>）</a:t>
            </a:r>
            <a:r>
              <a:rPr lang="zh-CN" altLang="en-US" dirty="0">
                <a:solidFill>
                  <a:srgbClr val="0070C0"/>
                </a:solidFill>
                <a:latin typeface="Times New Roman" panose="02020603050405020304" pitchFamily="18" charset="0"/>
                <a:ea typeface="黑体" panose="02010609060101010101" pitchFamily="49" charset="-122"/>
              </a:rPr>
              <a:t>运放*</a:t>
            </a:r>
            <a:endParaRPr lang="zh-CN" altLang="en-US" dirty="0">
              <a:solidFill>
                <a:srgbClr val="0070C0"/>
              </a:solidFill>
              <a:latin typeface="Times New Roman" panose="02020603050405020304" pitchFamily="18" charset="0"/>
              <a:ea typeface="黑体" panose="02010609060101010101" pitchFamily="49" charset="-122"/>
            </a:endParaRPr>
          </a:p>
        </p:txBody>
      </p:sp>
      <p:sp>
        <p:nvSpPr>
          <p:cNvPr id="11282" name="左大括号 20"/>
          <p:cNvSpPr/>
          <p:nvPr/>
        </p:nvSpPr>
        <p:spPr>
          <a:xfrm>
            <a:off x="2857500" y="4714875"/>
            <a:ext cx="285750" cy="1000125"/>
          </a:xfrm>
          <a:prstGeom prst="leftBrace">
            <a:avLst>
              <a:gd name="adj1" fmla="val 84502"/>
              <a:gd name="adj2" fmla="val 50000"/>
            </a:avLst>
          </a:prstGeom>
          <a:noFill/>
          <a:ln w="19050" cap="flat" cmpd="sng">
            <a:solidFill>
              <a:srgbClr val="C00000"/>
            </a:solidFill>
            <a:prstDash val="solid"/>
            <a:round/>
            <a:headEnd type="none" w="med" len="med"/>
            <a:tailEnd type="none" w="med" len="med"/>
          </a:ln>
        </p:spPr>
        <p:txBody>
          <a:bodyPr anchor="ctr" anchorCtr="0"/>
          <a:p>
            <a:pPr eaLnBrk="0" hangingPunct="0"/>
            <a:endParaRPr lang="zh-CN" altLang="en-US" dirty="0">
              <a:latin typeface="Times New Roman" panose="02020603050405020304" pitchFamily="18" charset="0"/>
              <a:ea typeface="黑体" panose="02010609060101010101" pitchFamily="49" charset="-122"/>
            </a:endParaRPr>
          </a:p>
        </p:txBody>
      </p:sp>
      <p:sp>
        <p:nvSpPr>
          <p:cNvPr id="11283" name="TextBox 21"/>
          <p:cNvSpPr txBox="1"/>
          <p:nvPr/>
        </p:nvSpPr>
        <p:spPr>
          <a:xfrm>
            <a:off x="3143250" y="4572000"/>
            <a:ext cx="2041525" cy="461963"/>
          </a:xfrm>
          <a:prstGeom prst="rect">
            <a:avLst/>
          </a:prstGeom>
          <a:noFill/>
          <a:ln w="9525">
            <a:noFill/>
          </a:ln>
        </p:spPr>
        <p:txBody>
          <a:bodyPr wrap="none" anchor="t" anchorCtr="0">
            <a:spAutoFit/>
          </a:bodyPr>
          <a:p>
            <a:pPr eaLnBrk="0" hangingPunct="0"/>
            <a:r>
              <a:rPr lang="zh-CN" altLang="en-US" dirty="0">
                <a:solidFill>
                  <a:srgbClr val="C00000"/>
                </a:solidFill>
                <a:latin typeface="Times New Roman" panose="02020603050405020304" pitchFamily="18" charset="0"/>
                <a:ea typeface="黑体" panose="02010609060101010101" pitchFamily="49" charset="-122"/>
              </a:rPr>
              <a:t>模拟电子电路</a:t>
            </a:r>
            <a:endParaRPr lang="zh-CN" altLang="en-US" dirty="0">
              <a:solidFill>
                <a:srgbClr val="C00000"/>
              </a:solidFill>
              <a:latin typeface="Times New Roman" panose="02020603050405020304" pitchFamily="18" charset="0"/>
              <a:ea typeface="黑体" panose="02010609060101010101" pitchFamily="49" charset="-122"/>
            </a:endParaRPr>
          </a:p>
        </p:txBody>
      </p:sp>
      <p:sp>
        <p:nvSpPr>
          <p:cNvPr id="11284" name="TextBox 22"/>
          <p:cNvSpPr txBox="1"/>
          <p:nvPr/>
        </p:nvSpPr>
        <p:spPr>
          <a:xfrm>
            <a:off x="3143250" y="5357813"/>
            <a:ext cx="2041525" cy="461962"/>
          </a:xfrm>
          <a:prstGeom prst="rect">
            <a:avLst/>
          </a:prstGeom>
          <a:noFill/>
          <a:ln w="9525">
            <a:noFill/>
          </a:ln>
        </p:spPr>
        <p:txBody>
          <a:bodyPr wrap="none" anchor="t" anchorCtr="0">
            <a:spAutoFit/>
          </a:bodyPr>
          <a:p>
            <a:pPr eaLnBrk="0" hangingPunct="0"/>
            <a:r>
              <a:rPr lang="zh-CN" altLang="en-US" dirty="0">
                <a:solidFill>
                  <a:srgbClr val="C00000"/>
                </a:solidFill>
                <a:latin typeface="Times New Roman" panose="02020603050405020304" pitchFamily="18" charset="0"/>
                <a:ea typeface="黑体" panose="02010609060101010101" pitchFamily="49" charset="-122"/>
              </a:rPr>
              <a:t>数字电子电路</a:t>
            </a:r>
            <a:endParaRPr lang="zh-CN" altLang="en-US" dirty="0">
              <a:solidFill>
                <a:srgbClr val="C00000"/>
              </a:solidFill>
              <a:latin typeface="Times New Roman" panose="02020603050405020304" pitchFamily="18" charset="0"/>
              <a:ea typeface="黑体" panose="02010609060101010101" pitchFamily="49" charset="-122"/>
            </a:endParaRPr>
          </a:p>
        </p:txBody>
      </p:sp>
      <p:sp>
        <p:nvSpPr>
          <p:cNvPr id="11285" name="左大括号 25"/>
          <p:cNvSpPr/>
          <p:nvPr/>
        </p:nvSpPr>
        <p:spPr>
          <a:xfrm>
            <a:off x="5286375" y="4500563"/>
            <a:ext cx="285750" cy="714375"/>
          </a:xfrm>
          <a:prstGeom prst="leftBrace">
            <a:avLst>
              <a:gd name="adj1" fmla="val 62500"/>
              <a:gd name="adj2" fmla="val 50000"/>
            </a:avLst>
          </a:prstGeom>
          <a:noFill/>
          <a:ln w="19050" cap="flat" cmpd="sng">
            <a:solidFill>
              <a:srgbClr val="C00000"/>
            </a:solidFill>
            <a:prstDash val="solid"/>
            <a:round/>
            <a:headEnd type="none" w="med" len="med"/>
            <a:tailEnd type="none" w="med" len="med"/>
          </a:ln>
        </p:spPr>
        <p:txBody>
          <a:bodyPr anchor="ctr" anchorCtr="0"/>
          <a:p>
            <a:pPr eaLnBrk="0" hangingPunct="0"/>
            <a:endParaRPr lang="zh-CN" altLang="en-US" dirty="0">
              <a:latin typeface="Times New Roman" panose="02020603050405020304" pitchFamily="18" charset="0"/>
              <a:ea typeface="黑体" panose="02010609060101010101" pitchFamily="49" charset="-122"/>
            </a:endParaRPr>
          </a:p>
        </p:txBody>
      </p:sp>
      <p:sp>
        <p:nvSpPr>
          <p:cNvPr id="11286" name="TextBox 26"/>
          <p:cNvSpPr txBox="1"/>
          <p:nvPr/>
        </p:nvSpPr>
        <p:spPr>
          <a:xfrm>
            <a:off x="5643563" y="4357688"/>
            <a:ext cx="1422400" cy="461962"/>
          </a:xfrm>
          <a:prstGeom prst="rect">
            <a:avLst/>
          </a:prstGeom>
          <a:noFill/>
          <a:ln w="9525">
            <a:noFill/>
          </a:ln>
        </p:spPr>
        <p:txBody>
          <a:bodyPr wrap="none" anchor="t" anchorCtr="0">
            <a:spAutoFit/>
          </a:bodyPr>
          <a:p>
            <a:pPr eaLnBrk="0" hangingPunct="0"/>
            <a:r>
              <a:rPr lang="zh-CN" altLang="en-US" dirty="0">
                <a:latin typeface="Times New Roman" panose="02020603050405020304" pitchFamily="18" charset="0"/>
                <a:ea typeface="黑体" panose="02010609060101010101" pitchFamily="49" charset="-122"/>
              </a:rPr>
              <a:t>低频电路</a:t>
            </a:r>
            <a:endParaRPr lang="zh-CN" altLang="en-US" dirty="0">
              <a:latin typeface="Times New Roman" panose="02020603050405020304" pitchFamily="18" charset="0"/>
              <a:ea typeface="黑体" panose="02010609060101010101" pitchFamily="49" charset="-122"/>
            </a:endParaRPr>
          </a:p>
        </p:txBody>
      </p:sp>
      <p:sp>
        <p:nvSpPr>
          <p:cNvPr id="11287" name="TextBox 27"/>
          <p:cNvSpPr txBox="1"/>
          <p:nvPr/>
        </p:nvSpPr>
        <p:spPr>
          <a:xfrm>
            <a:off x="5643563" y="4967288"/>
            <a:ext cx="1422400" cy="461962"/>
          </a:xfrm>
          <a:prstGeom prst="rect">
            <a:avLst/>
          </a:prstGeom>
          <a:noFill/>
          <a:ln w="9525">
            <a:noFill/>
          </a:ln>
        </p:spPr>
        <p:txBody>
          <a:bodyPr wrap="none" anchor="t" anchorCtr="0">
            <a:spAutoFit/>
          </a:bodyPr>
          <a:p>
            <a:pPr eaLnBrk="0" hangingPunct="0"/>
            <a:r>
              <a:rPr lang="zh-CN" altLang="en-US" dirty="0">
                <a:solidFill>
                  <a:schemeClr val="tx1"/>
                </a:solidFill>
                <a:latin typeface="Times New Roman" panose="02020603050405020304" pitchFamily="18" charset="0"/>
                <a:ea typeface="黑体" panose="02010609060101010101" pitchFamily="49" charset="-122"/>
              </a:rPr>
              <a:t>高频电路</a:t>
            </a:r>
            <a:endParaRPr lang="zh-CN" altLang="en-US" dirty="0">
              <a:solidFill>
                <a:schemeClr val="tx1"/>
              </a:solidFill>
              <a:latin typeface="Times New Roman" panose="02020603050405020304" pitchFamily="18" charset="0"/>
              <a:ea typeface="黑体" panose="02010609060101010101" pitchFamily="49" charset="-122"/>
            </a:endParaRPr>
          </a:p>
        </p:txBody>
      </p:sp>
      <p:sp>
        <p:nvSpPr>
          <p:cNvPr id="11288" name="Text Box 16"/>
          <p:cNvSpPr txBox="1"/>
          <p:nvPr/>
        </p:nvSpPr>
        <p:spPr>
          <a:xfrm>
            <a:off x="971550" y="44450"/>
            <a:ext cx="6913563" cy="700088"/>
          </a:xfrm>
          <a:prstGeom prst="rect">
            <a:avLst/>
          </a:prstGeom>
          <a:noFill/>
          <a:ln w="9525">
            <a:noFill/>
          </a:ln>
        </p:spPr>
        <p:txBody>
          <a:bodyPr anchor="t" anchorCtr="0">
            <a:spAutoFit/>
          </a:bodyPr>
          <a:p>
            <a:pPr>
              <a:lnSpc>
                <a:spcPct val="110000"/>
              </a:lnSpc>
              <a:spcBef>
                <a:spcPct val="10000"/>
              </a:spcBef>
              <a:buFont typeface="Wingdings" panose="05000000000000000000" pitchFamily="2" charset="2"/>
            </a:pPr>
            <a:r>
              <a:rPr lang="en-US" altLang="zh-CN" sz="3600" dirty="0">
                <a:solidFill>
                  <a:srgbClr val="0000FF"/>
                </a:solidFill>
                <a:latin typeface="Times New Roman" panose="02020603050405020304" pitchFamily="18" charset="0"/>
                <a:ea typeface="华文中宋" pitchFamily="2" charset="-122"/>
              </a:rPr>
              <a:t>0.1 </a:t>
            </a:r>
            <a:r>
              <a:rPr lang="zh-CN" altLang="en-US" sz="3600" dirty="0">
                <a:solidFill>
                  <a:srgbClr val="0000FF"/>
                </a:solidFill>
                <a:latin typeface="Times New Roman" panose="02020603050405020304" pitchFamily="18" charset="0"/>
                <a:ea typeface="华文中宋" pitchFamily="2" charset="-122"/>
              </a:rPr>
              <a:t>课程内容</a:t>
            </a:r>
            <a:endParaRPr lang="zh-CN" altLang="en-US" sz="3600" dirty="0">
              <a:solidFill>
                <a:srgbClr val="0000FF"/>
              </a:solidFill>
              <a:latin typeface="Times New Roman" panose="02020603050405020304" pitchFamily="18" charset="0"/>
              <a:ea typeface="华文中宋" pitchFamily="2" charset="-122"/>
            </a:endParaRPr>
          </a:p>
        </p:txBody>
      </p:sp>
    </p:spTree>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313" name="Text Box 16"/>
          <p:cNvSpPr txBox="1"/>
          <p:nvPr/>
        </p:nvSpPr>
        <p:spPr>
          <a:xfrm>
            <a:off x="971550" y="44450"/>
            <a:ext cx="6913563" cy="700088"/>
          </a:xfrm>
          <a:prstGeom prst="rect">
            <a:avLst/>
          </a:prstGeom>
          <a:noFill/>
          <a:ln w="9525">
            <a:noFill/>
          </a:ln>
        </p:spPr>
        <p:txBody>
          <a:bodyPr anchor="t" anchorCtr="0">
            <a:spAutoFit/>
          </a:bodyPr>
          <a:p>
            <a:pPr>
              <a:lnSpc>
                <a:spcPct val="110000"/>
              </a:lnSpc>
              <a:spcBef>
                <a:spcPct val="10000"/>
              </a:spcBef>
              <a:buFont typeface="Wingdings" panose="05000000000000000000" pitchFamily="2" charset="2"/>
            </a:pPr>
            <a:r>
              <a:rPr lang="en-US" altLang="zh-CN" sz="3600" dirty="0">
                <a:solidFill>
                  <a:srgbClr val="0000FF"/>
                </a:solidFill>
                <a:latin typeface="Times New Roman" panose="02020603050405020304" pitchFamily="18" charset="0"/>
                <a:ea typeface="华文中宋" pitchFamily="2" charset="-122"/>
              </a:rPr>
              <a:t>0.1.1 </a:t>
            </a:r>
            <a:r>
              <a:rPr lang="zh-CN" altLang="en-US" sz="3600" dirty="0">
                <a:solidFill>
                  <a:srgbClr val="0000FF"/>
                </a:solidFill>
                <a:latin typeface="Times New Roman" panose="02020603050405020304" pitchFamily="18" charset="0"/>
                <a:ea typeface="华文中宋" pitchFamily="2" charset="-122"/>
              </a:rPr>
              <a:t>电子器件发展</a:t>
            </a:r>
            <a:endParaRPr lang="zh-CN" altLang="en-US" sz="3600" dirty="0">
              <a:solidFill>
                <a:srgbClr val="0000FF"/>
              </a:solidFill>
              <a:latin typeface="Times New Roman" panose="02020603050405020304" pitchFamily="18" charset="0"/>
              <a:ea typeface="华文中宋" pitchFamily="2" charset="-122"/>
            </a:endParaRPr>
          </a:p>
        </p:txBody>
      </p:sp>
      <p:grpSp>
        <p:nvGrpSpPr>
          <p:cNvPr id="2" name="组合 12"/>
          <p:cNvGrpSpPr/>
          <p:nvPr/>
        </p:nvGrpSpPr>
        <p:grpSpPr>
          <a:xfrm>
            <a:off x="958850" y="1878013"/>
            <a:ext cx="1406525" cy="3937000"/>
            <a:chOff x="959309" y="2799076"/>
            <a:chExt cx="1406275" cy="3936224"/>
          </a:xfrm>
        </p:grpSpPr>
        <p:pic>
          <p:nvPicPr>
            <p:cNvPr id="13315" name="图片 1"/>
            <p:cNvPicPr>
              <a:picLocks noChangeAspect="1"/>
            </p:cNvPicPr>
            <p:nvPr/>
          </p:nvPicPr>
          <p:blipFill>
            <a:blip r:embed="rId1"/>
            <a:srcRect l="13367" r="13258"/>
            <a:stretch>
              <a:fillRect/>
            </a:stretch>
          </p:blipFill>
          <p:spPr>
            <a:xfrm>
              <a:off x="1014413" y="2799076"/>
              <a:ext cx="1351171" cy="1228083"/>
            </a:xfrm>
            <a:prstGeom prst="rect">
              <a:avLst/>
            </a:prstGeom>
            <a:noFill/>
            <a:ln w="9525">
              <a:noFill/>
            </a:ln>
          </p:spPr>
        </p:pic>
        <p:sp>
          <p:nvSpPr>
            <p:cNvPr id="13316" name="文本框 3"/>
            <p:cNvSpPr txBox="1"/>
            <p:nvPr/>
          </p:nvSpPr>
          <p:spPr>
            <a:xfrm>
              <a:off x="1232622" y="4019955"/>
              <a:ext cx="697627" cy="400110"/>
            </a:xfrm>
            <a:prstGeom prst="rect">
              <a:avLst/>
            </a:prstGeom>
            <a:noFill/>
            <a:ln w="9525">
              <a:noFill/>
            </a:ln>
          </p:spPr>
          <p:txBody>
            <a:bodyPr wrap="none" anchor="t" anchorCtr="0">
              <a:spAutoFit/>
            </a:bodyPr>
            <a:p>
              <a:pPr eaLnBrk="0" hangingPunct="0"/>
              <a:r>
                <a:rPr lang="en-US" altLang="zh-CN" sz="2000" dirty="0">
                  <a:solidFill>
                    <a:schemeClr val="tx1"/>
                  </a:solidFill>
                  <a:latin typeface="Times New Roman" panose="02020603050405020304" pitchFamily="18" charset="0"/>
                  <a:ea typeface="黑体" panose="02010609060101010101" pitchFamily="49" charset="-122"/>
                </a:rPr>
                <a:t>1907</a:t>
              </a:r>
              <a:endParaRPr lang="zh-CN" altLang="en-US" sz="2000" dirty="0">
                <a:solidFill>
                  <a:schemeClr val="tx1"/>
                </a:solidFill>
                <a:latin typeface="Times New Roman" panose="02020603050405020304" pitchFamily="18" charset="0"/>
                <a:ea typeface="黑体" panose="02010609060101010101" pitchFamily="49" charset="-122"/>
              </a:endParaRPr>
            </a:p>
          </p:txBody>
        </p:sp>
        <p:pic>
          <p:nvPicPr>
            <p:cNvPr id="13317" name="图片 4"/>
            <p:cNvPicPr>
              <a:picLocks noChangeAspect="1"/>
            </p:cNvPicPr>
            <p:nvPr/>
          </p:nvPicPr>
          <p:blipFill>
            <a:blip r:embed="rId2"/>
            <a:stretch>
              <a:fillRect/>
            </a:stretch>
          </p:blipFill>
          <p:spPr>
            <a:xfrm>
              <a:off x="1065783" y="4952492"/>
              <a:ext cx="1146459" cy="1368548"/>
            </a:xfrm>
            <a:prstGeom prst="rect">
              <a:avLst/>
            </a:prstGeom>
            <a:noFill/>
            <a:ln w="9525">
              <a:noFill/>
            </a:ln>
          </p:spPr>
        </p:pic>
        <p:sp>
          <p:nvSpPr>
            <p:cNvPr id="13318" name="文本框 14"/>
            <p:cNvSpPr txBox="1"/>
            <p:nvPr/>
          </p:nvSpPr>
          <p:spPr>
            <a:xfrm>
              <a:off x="959309" y="6365485"/>
              <a:ext cx="1347548" cy="369815"/>
            </a:xfrm>
            <a:prstGeom prst="rect">
              <a:avLst/>
            </a:prstGeom>
            <a:noFill/>
            <a:ln w="9525">
              <a:noFill/>
            </a:ln>
          </p:spPr>
          <p:txBody>
            <a:bodyPr wrap="none" anchor="t" anchorCtr="0">
              <a:spAutoFit/>
            </a:bodyPr>
            <a:p>
              <a:pPr eaLnBrk="0" hangingPunct="0">
                <a:buSzTx/>
              </a:pPr>
              <a:r>
                <a:rPr lang="zh-CN" altLang="en-US" sz="1800" dirty="0">
                  <a:solidFill>
                    <a:schemeClr val="tx1"/>
                  </a:solidFill>
                  <a:latin typeface="宋体" panose="02010600030101010101" pitchFamily="2" charset="-122"/>
                  <a:ea typeface="宋体" panose="02010600030101010101" pitchFamily="2" charset="-122"/>
                </a:rPr>
                <a:t>德福雷斯特</a:t>
              </a:r>
              <a:endParaRPr lang="zh-CN" altLang="en-US" sz="1800" dirty="0">
                <a:solidFill>
                  <a:schemeClr val="tx1"/>
                </a:solidFill>
                <a:latin typeface="宋体" panose="02010600030101010101" pitchFamily="2" charset="-122"/>
                <a:ea typeface="宋体" panose="02010600030101010101" pitchFamily="2" charset="-122"/>
              </a:endParaRPr>
            </a:p>
          </p:txBody>
        </p:sp>
      </p:grpSp>
      <p:grpSp>
        <p:nvGrpSpPr>
          <p:cNvPr id="4" name="组合 22"/>
          <p:cNvGrpSpPr/>
          <p:nvPr/>
        </p:nvGrpSpPr>
        <p:grpSpPr>
          <a:xfrm>
            <a:off x="2744788" y="1785938"/>
            <a:ext cx="3203575" cy="4030662"/>
            <a:chOff x="2745240" y="2706688"/>
            <a:chExt cx="3203289" cy="4030340"/>
          </a:xfrm>
        </p:grpSpPr>
        <p:pic>
          <p:nvPicPr>
            <p:cNvPr id="13320" name="图片 3"/>
            <p:cNvPicPr>
              <a:picLocks noChangeAspect="1"/>
            </p:cNvPicPr>
            <p:nvPr/>
          </p:nvPicPr>
          <p:blipFill>
            <a:blip r:embed="rId3"/>
            <a:srcRect l="11905" t="18112" r="7143" b="11250"/>
            <a:stretch>
              <a:fillRect/>
            </a:stretch>
          </p:blipFill>
          <p:spPr>
            <a:xfrm>
              <a:off x="2846053" y="2706688"/>
              <a:ext cx="2873375" cy="1319212"/>
            </a:xfrm>
            <a:prstGeom prst="rect">
              <a:avLst/>
            </a:prstGeom>
            <a:noFill/>
            <a:ln w="9525">
              <a:noFill/>
            </a:ln>
          </p:spPr>
        </p:pic>
        <p:sp>
          <p:nvSpPr>
            <p:cNvPr id="13321" name="文本框 11"/>
            <p:cNvSpPr txBox="1"/>
            <p:nvPr/>
          </p:nvSpPr>
          <p:spPr>
            <a:xfrm>
              <a:off x="3945953" y="4016703"/>
              <a:ext cx="697627" cy="400110"/>
            </a:xfrm>
            <a:prstGeom prst="rect">
              <a:avLst/>
            </a:prstGeom>
            <a:noFill/>
            <a:ln w="9525">
              <a:noFill/>
            </a:ln>
          </p:spPr>
          <p:txBody>
            <a:bodyPr wrap="none" anchor="t" anchorCtr="0">
              <a:spAutoFit/>
            </a:bodyPr>
            <a:p>
              <a:pPr eaLnBrk="0" hangingPunct="0"/>
              <a:r>
                <a:rPr lang="en-US" altLang="zh-CN" sz="2000" dirty="0">
                  <a:solidFill>
                    <a:schemeClr val="tx1"/>
                  </a:solidFill>
                  <a:latin typeface="Times New Roman" panose="02020603050405020304" pitchFamily="18" charset="0"/>
                  <a:ea typeface="黑体" panose="02010609060101010101" pitchFamily="49" charset="-122"/>
                </a:rPr>
                <a:t>1947</a:t>
              </a:r>
              <a:endParaRPr lang="zh-CN" altLang="en-US" sz="2000" dirty="0">
                <a:solidFill>
                  <a:schemeClr val="tx1"/>
                </a:solidFill>
                <a:latin typeface="Times New Roman" panose="02020603050405020304" pitchFamily="18" charset="0"/>
                <a:ea typeface="黑体" panose="02010609060101010101" pitchFamily="49" charset="-122"/>
              </a:endParaRPr>
            </a:p>
          </p:txBody>
        </p:sp>
        <p:grpSp>
          <p:nvGrpSpPr>
            <p:cNvPr id="13322" name="组合 19"/>
            <p:cNvGrpSpPr/>
            <p:nvPr/>
          </p:nvGrpSpPr>
          <p:grpSpPr>
            <a:xfrm>
              <a:off x="2745240" y="4941168"/>
              <a:ext cx="3203289" cy="1382360"/>
              <a:chOff x="2669773" y="4846142"/>
              <a:chExt cx="3359542" cy="1490615"/>
            </a:xfrm>
          </p:grpSpPr>
          <p:sp>
            <p:nvSpPr>
              <p:cNvPr id="10" name="矩形 9"/>
              <p:cNvSpPr/>
              <p:nvPr/>
            </p:nvSpPr>
            <p:spPr bwMode="auto">
              <a:xfrm>
                <a:off x="2701403" y="4846725"/>
                <a:ext cx="3327912" cy="1490876"/>
              </a:xfrm>
              <a:prstGeom prst="rect">
                <a:avLst/>
              </a:prstGeom>
              <a:ln>
                <a:headEnd type="none" w="med" len="med"/>
                <a:tailEnd type="none" w="med" len="med"/>
              </a:ln>
            </p:spPr>
            <p:style>
              <a:lnRef idx="3">
                <a:schemeClr val="lt1"/>
              </a:lnRef>
              <a:fillRef idx="1">
                <a:schemeClr val="accent3"/>
              </a:fillRef>
              <a:effectRef idx="1">
                <a:schemeClr val="accent3"/>
              </a:effectRef>
              <a:fontRef idx="minor">
                <a:schemeClr val="lt1"/>
              </a:fontRef>
            </p:style>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2400" b="1" i="0" u="none" strike="noStrike" kern="1200" cap="none" spc="0" normalizeH="0" baseline="0" noProof="0">
                  <a:ln>
                    <a:noFill/>
                  </a:ln>
                  <a:solidFill>
                    <a:srgbClr val="FF0000"/>
                  </a:solidFill>
                  <a:effectLst/>
                  <a:uLnTx/>
                  <a:uFillTx/>
                  <a:latin typeface="+mn-lt"/>
                  <a:ea typeface="黑体" panose="02010609060101010101" pitchFamily="49" charset="-122"/>
                  <a:cs typeface="+mn-cs"/>
                </a:endParaRPr>
              </a:p>
            </p:txBody>
          </p:sp>
          <p:pic>
            <p:nvPicPr>
              <p:cNvPr id="13324" name="图片 1"/>
              <p:cNvPicPr>
                <a:picLocks noChangeAspect="1"/>
              </p:cNvPicPr>
              <p:nvPr/>
            </p:nvPicPr>
            <p:blipFill>
              <a:blip r:embed="rId4"/>
              <a:stretch>
                <a:fillRect/>
              </a:stretch>
            </p:blipFill>
            <p:spPr>
              <a:xfrm>
                <a:off x="2669773" y="4868323"/>
                <a:ext cx="1020026" cy="1429295"/>
              </a:xfrm>
              <a:prstGeom prst="rect">
                <a:avLst/>
              </a:prstGeom>
              <a:noFill/>
              <a:ln w="9525">
                <a:noFill/>
              </a:ln>
            </p:spPr>
          </p:pic>
          <p:pic>
            <p:nvPicPr>
              <p:cNvPr id="13325" name="图片 2"/>
              <p:cNvPicPr>
                <a:picLocks noChangeAspect="1"/>
              </p:cNvPicPr>
              <p:nvPr/>
            </p:nvPicPr>
            <p:blipFill>
              <a:blip r:embed="rId5"/>
              <a:stretch>
                <a:fillRect/>
              </a:stretch>
            </p:blipFill>
            <p:spPr>
              <a:xfrm>
                <a:off x="3807924" y="4880023"/>
                <a:ext cx="1020026" cy="1429294"/>
              </a:xfrm>
              <a:prstGeom prst="rect">
                <a:avLst/>
              </a:prstGeom>
              <a:noFill/>
              <a:ln w="9525">
                <a:noFill/>
              </a:ln>
            </p:spPr>
          </p:pic>
          <p:pic>
            <p:nvPicPr>
              <p:cNvPr id="13326" name="图片 3"/>
              <p:cNvPicPr>
                <a:picLocks noChangeAspect="1"/>
              </p:cNvPicPr>
              <p:nvPr/>
            </p:nvPicPr>
            <p:blipFill>
              <a:blip r:embed="rId6"/>
              <a:stretch>
                <a:fillRect/>
              </a:stretch>
            </p:blipFill>
            <p:spPr>
              <a:xfrm>
                <a:off x="4940221" y="4880023"/>
                <a:ext cx="1020026" cy="1429294"/>
              </a:xfrm>
              <a:prstGeom prst="rect">
                <a:avLst/>
              </a:prstGeom>
              <a:noFill/>
              <a:ln w="9525">
                <a:noFill/>
              </a:ln>
            </p:spPr>
          </p:pic>
        </p:grpSp>
        <p:sp>
          <p:nvSpPr>
            <p:cNvPr id="13327" name="文本框 21"/>
            <p:cNvSpPr txBox="1"/>
            <p:nvPr/>
          </p:nvSpPr>
          <p:spPr>
            <a:xfrm>
              <a:off x="2915087" y="6367171"/>
              <a:ext cx="2952486" cy="369857"/>
            </a:xfrm>
            <a:prstGeom prst="rect">
              <a:avLst/>
            </a:prstGeom>
            <a:noFill/>
            <a:ln w="9525">
              <a:noFill/>
            </a:ln>
          </p:spPr>
          <p:txBody>
            <a:bodyPr anchor="t" anchorCtr="0">
              <a:spAutoFit/>
            </a:bodyPr>
            <a:p>
              <a:pPr algn="ctr" eaLnBrk="0" hangingPunct="0">
                <a:buSzTx/>
              </a:pPr>
              <a:r>
                <a:rPr lang="zh-CN" altLang="en-US" sz="1800" dirty="0">
                  <a:solidFill>
                    <a:schemeClr val="tx1"/>
                  </a:solidFill>
                  <a:latin typeface="宋体" panose="02010600030101010101" pitchFamily="2" charset="-122"/>
                  <a:ea typeface="宋体" panose="02010600030101010101" pitchFamily="2" charset="-122"/>
                </a:rPr>
                <a:t>肖克利、巴丁、布拉顿</a:t>
              </a:r>
              <a:endParaRPr lang="zh-CN" altLang="en-US" sz="1800" dirty="0">
                <a:solidFill>
                  <a:schemeClr val="tx1"/>
                </a:solidFill>
                <a:latin typeface="宋体" panose="02010600030101010101" pitchFamily="2" charset="-122"/>
                <a:ea typeface="宋体" panose="02010600030101010101" pitchFamily="2" charset="-122"/>
              </a:endParaRPr>
            </a:p>
          </p:txBody>
        </p:sp>
      </p:grpSp>
      <p:grpSp>
        <p:nvGrpSpPr>
          <p:cNvPr id="6" name="组合 10"/>
          <p:cNvGrpSpPr/>
          <p:nvPr/>
        </p:nvGrpSpPr>
        <p:grpSpPr>
          <a:xfrm>
            <a:off x="1631950" y="3484563"/>
            <a:ext cx="6900863" cy="339725"/>
            <a:chOff x="1632731" y="4464985"/>
            <a:chExt cx="6899709" cy="340443"/>
          </a:xfrm>
        </p:grpSpPr>
        <p:cxnSp>
          <p:nvCxnSpPr>
            <p:cNvPr id="3" name="直接箭头连接符 2"/>
            <p:cNvCxnSpPr/>
            <p:nvPr/>
          </p:nvCxnSpPr>
          <p:spPr bwMode="auto">
            <a:xfrm flipV="1">
              <a:off x="1632731" y="4652706"/>
              <a:ext cx="6899709" cy="17499"/>
            </a:xfrm>
            <a:prstGeom prst="straightConnector1">
              <a:avLst/>
            </a:prstGeom>
            <a:ln>
              <a:solidFill>
                <a:srgbClr val="FF0000"/>
              </a:solidFill>
              <a:headEnd type="none" w="med" len="med"/>
              <a:tailEnd type="triangle"/>
            </a:ln>
          </p:spPr>
          <p:style>
            <a:lnRef idx="3">
              <a:schemeClr val="dk1"/>
            </a:lnRef>
            <a:fillRef idx="0">
              <a:schemeClr val="dk1"/>
            </a:fillRef>
            <a:effectRef idx="2">
              <a:schemeClr val="dk1"/>
            </a:effectRef>
            <a:fontRef idx="minor">
              <a:schemeClr val="tx1"/>
            </a:fontRef>
          </p:style>
        </p:cxnSp>
        <p:cxnSp>
          <p:nvCxnSpPr>
            <p:cNvPr id="8" name="直接连接符 7"/>
            <p:cNvCxnSpPr/>
            <p:nvPr/>
          </p:nvCxnSpPr>
          <p:spPr bwMode="auto">
            <a:xfrm>
              <a:off x="1632731" y="4477712"/>
              <a:ext cx="0" cy="318171"/>
            </a:xfrm>
            <a:prstGeom prst="line">
              <a:avLst/>
            </a:prstGeom>
            <a:ln>
              <a:solidFill>
                <a:srgbClr val="FF0000"/>
              </a:solidFill>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21" name="直接连接符 20"/>
            <p:cNvCxnSpPr/>
            <p:nvPr/>
          </p:nvCxnSpPr>
          <p:spPr bwMode="auto">
            <a:xfrm>
              <a:off x="4305634" y="4464985"/>
              <a:ext cx="0" cy="318171"/>
            </a:xfrm>
            <a:prstGeom prst="line">
              <a:avLst/>
            </a:prstGeom>
            <a:ln>
              <a:solidFill>
                <a:srgbClr val="FF0000"/>
              </a:solidFill>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25" name="直接连接符 24"/>
            <p:cNvCxnSpPr/>
            <p:nvPr/>
          </p:nvCxnSpPr>
          <p:spPr bwMode="auto">
            <a:xfrm>
              <a:off x="7561052" y="4487257"/>
              <a:ext cx="0" cy="318171"/>
            </a:xfrm>
            <a:prstGeom prst="line">
              <a:avLst/>
            </a:prstGeom>
            <a:ln>
              <a:solidFill>
                <a:srgbClr val="FF0000"/>
              </a:solidFill>
              <a:headEnd type="none" w="med" len="med"/>
              <a:tailEnd type="none" w="med" len="med"/>
            </a:ln>
          </p:spPr>
          <p:style>
            <a:lnRef idx="2">
              <a:schemeClr val="dk1"/>
            </a:lnRef>
            <a:fillRef idx="0">
              <a:schemeClr val="dk1"/>
            </a:fillRef>
            <a:effectRef idx="1">
              <a:schemeClr val="dk1"/>
            </a:effectRef>
            <a:fontRef idx="minor">
              <a:schemeClr val="tx1"/>
            </a:fontRef>
          </p:style>
        </p:cxnSp>
      </p:grpSp>
      <p:grpSp>
        <p:nvGrpSpPr>
          <p:cNvPr id="7" name="组合 18"/>
          <p:cNvGrpSpPr/>
          <p:nvPr/>
        </p:nvGrpSpPr>
        <p:grpSpPr>
          <a:xfrm>
            <a:off x="6335713" y="1858963"/>
            <a:ext cx="2549525" cy="3957637"/>
            <a:chOff x="6335377" y="2779448"/>
            <a:chExt cx="2550542" cy="3957580"/>
          </a:xfrm>
        </p:grpSpPr>
        <p:pic>
          <p:nvPicPr>
            <p:cNvPr id="13334" name="图片 6"/>
            <p:cNvPicPr>
              <a:picLocks noChangeAspect="1"/>
            </p:cNvPicPr>
            <p:nvPr/>
          </p:nvPicPr>
          <p:blipFill>
            <a:blip r:embed="rId7"/>
            <a:srcRect b="11639"/>
            <a:stretch>
              <a:fillRect/>
            </a:stretch>
          </p:blipFill>
          <p:spPr>
            <a:xfrm>
              <a:off x="6408618" y="2779448"/>
              <a:ext cx="2123822" cy="1250794"/>
            </a:xfrm>
            <a:prstGeom prst="rect">
              <a:avLst/>
            </a:prstGeom>
            <a:noFill/>
            <a:ln w="9525">
              <a:noFill/>
            </a:ln>
          </p:spPr>
        </p:pic>
        <p:pic>
          <p:nvPicPr>
            <p:cNvPr id="13335" name="图片 8"/>
            <p:cNvPicPr>
              <a:picLocks noChangeAspect="1"/>
            </p:cNvPicPr>
            <p:nvPr/>
          </p:nvPicPr>
          <p:blipFill>
            <a:blip r:embed="rId8"/>
            <a:stretch>
              <a:fillRect/>
            </a:stretch>
          </p:blipFill>
          <p:spPr>
            <a:xfrm>
              <a:off x="6335377" y="4917923"/>
              <a:ext cx="2550542" cy="1428113"/>
            </a:xfrm>
            <a:prstGeom prst="rect">
              <a:avLst/>
            </a:prstGeom>
            <a:noFill/>
            <a:ln w="9525">
              <a:noFill/>
            </a:ln>
          </p:spPr>
        </p:pic>
        <p:sp>
          <p:nvSpPr>
            <p:cNvPr id="13336" name="文本框 23"/>
            <p:cNvSpPr txBox="1"/>
            <p:nvPr/>
          </p:nvSpPr>
          <p:spPr>
            <a:xfrm>
              <a:off x="6336965" y="6367146"/>
              <a:ext cx="2448901" cy="369882"/>
            </a:xfrm>
            <a:prstGeom prst="rect">
              <a:avLst/>
            </a:prstGeom>
            <a:noFill/>
            <a:ln w="9525">
              <a:noFill/>
            </a:ln>
          </p:spPr>
          <p:txBody>
            <a:bodyPr anchor="t" anchorCtr="0">
              <a:spAutoFit/>
            </a:bodyPr>
            <a:p>
              <a:pPr algn="ctr" eaLnBrk="0" hangingPunct="0">
                <a:buSzTx/>
              </a:pPr>
              <a:r>
                <a:rPr lang="zh-CN" altLang="en-US" sz="1800" dirty="0">
                  <a:solidFill>
                    <a:schemeClr val="tx1"/>
                  </a:solidFill>
                  <a:latin typeface="宋体" panose="02010600030101010101" pitchFamily="2" charset="-122"/>
                  <a:ea typeface="宋体" panose="02010600030101010101" pitchFamily="2" charset="-122"/>
                </a:rPr>
                <a:t>摩尔定律</a:t>
              </a:r>
              <a:endParaRPr lang="zh-CN" altLang="en-US" sz="1800" dirty="0">
                <a:solidFill>
                  <a:schemeClr val="tx1"/>
                </a:solidFill>
                <a:latin typeface="宋体" panose="02010600030101010101" pitchFamily="2" charset="-122"/>
                <a:ea typeface="宋体" panose="02010600030101010101" pitchFamily="2" charset="-122"/>
              </a:endParaRPr>
            </a:p>
          </p:txBody>
        </p:sp>
        <p:sp>
          <p:nvSpPr>
            <p:cNvPr id="13337" name="文本框 25"/>
            <p:cNvSpPr txBox="1"/>
            <p:nvPr/>
          </p:nvSpPr>
          <p:spPr>
            <a:xfrm>
              <a:off x="7156941" y="4025900"/>
              <a:ext cx="835993" cy="398774"/>
            </a:xfrm>
            <a:prstGeom prst="rect">
              <a:avLst/>
            </a:prstGeom>
            <a:noFill/>
            <a:ln w="9525">
              <a:noFill/>
            </a:ln>
          </p:spPr>
          <p:txBody>
            <a:bodyPr wrap="none" anchor="t" anchorCtr="0">
              <a:spAutoFit/>
            </a:bodyPr>
            <a:p>
              <a:pPr eaLnBrk="0" hangingPunct="0"/>
              <a:r>
                <a:rPr lang="en-US" altLang="zh-CN" sz="2000" dirty="0">
                  <a:solidFill>
                    <a:schemeClr val="tx1"/>
                  </a:solidFill>
                  <a:latin typeface="Times New Roman" panose="02020603050405020304" pitchFamily="18" charset="0"/>
                  <a:ea typeface="黑体" panose="02010609060101010101" pitchFamily="49" charset="-122"/>
                </a:rPr>
                <a:t>1958+</a:t>
              </a:r>
              <a:endParaRPr lang="zh-CN" altLang="en-US" sz="2000" dirty="0">
                <a:solidFill>
                  <a:schemeClr val="tx1"/>
                </a:solidFill>
                <a:latin typeface="Times New Roman" panose="02020603050405020304" pitchFamily="18" charset="0"/>
                <a:ea typeface="黑体" panose="02010609060101010101" pitchFamily="49" charset="-122"/>
              </a:endParaRPr>
            </a:p>
          </p:txBody>
        </p:sp>
      </p:grpSp>
      <p:sp>
        <p:nvSpPr>
          <p:cNvPr id="13338" name="TextBox 18"/>
          <p:cNvSpPr txBox="1"/>
          <p:nvPr/>
        </p:nvSpPr>
        <p:spPr>
          <a:xfrm>
            <a:off x="1263650" y="1325563"/>
            <a:ext cx="1101725" cy="460375"/>
          </a:xfrm>
          <a:prstGeom prst="rect">
            <a:avLst/>
          </a:prstGeom>
          <a:noFill/>
          <a:ln w="9525">
            <a:noFill/>
          </a:ln>
        </p:spPr>
        <p:txBody>
          <a:bodyPr wrap="none" anchor="t" anchorCtr="0">
            <a:spAutoFit/>
          </a:bodyPr>
          <a:p>
            <a:pPr eaLnBrk="0" hangingPunct="0"/>
            <a:r>
              <a:rPr lang="zh-CN" altLang="en-US" dirty="0">
                <a:solidFill>
                  <a:schemeClr val="tx1"/>
                </a:solidFill>
                <a:latin typeface="Times New Roman" panose="02020603050405020304" pitchFamily="18" charset="0"/>
                <a:ea typeface="黑体" panose="02010609060101010101" pitchFamily="49" charset="-122"/>
              </a:rPr>
              <a:t>电子管</a:t>
            </a:r>
            <a:endParaRPr lang="zh-CN" altLang="en-US" dirty="0">
              <a:solidFill>
                <a:schemeClr val="tx1"/>
              </a:solidFill>
              <a:latin typeface="Times New Roman" panose="02020603050405020304" pitchFamily="18" charset="0"/>
              <a:ea typeface="黑体" panose="02010609060101010101" pitchFamily="49" charset="-122"/>
            </a:endParaRPr>
          </a:p>
        </p:txBody>
      </p:sp>
      <p:sp>
        <p:nvSpPr>
          <p:cNvPr id="13339" name="TextBox 18"/>
          <p:cNvSpPr txBox="1"/>
          <p:nvPr/>
        </p:nvSpPr>
        <p:spPr>
          <a:xfrm>
            <a:off x="3284538" y="1325563"/>
            <a:ext cx="2019300" cy="460375"/>
          </a:xfrm>
          <a:prstGeom prst="rect">
            <a:avLst/>
          </a:prstGeom>
          <a:noFill/>
          <a:ln w="9525">
            <a:noFill/>
          </a:ln>
        </p:spPr>
        <p:txBody>
          <a:bodyPr wrap="none" anchor="t" anchorCtr="0">
            <a:spAutoFit/>
          </a:bodyPr>
          <a:p>
            <a:pPr eaLnBrk="0" hangingPunct="0"/>
            <a:r>
              <a:rPr lang="zh-CN" altLang="en-US" dirty="0">
                <a:solidFill>
                  <a:schemeClr val="tx1"/>
                </a:solidFill>
                <a:latin typeface="Times New Roman" panose="02020603050405020304" pitchFamily="18" charset="0"/>
                <a:ea typeface="黑体" panose="02010609060101010101" pitchFamily="49" charset="-122"/>
              </a:rPr>
              <a:t>半导体晶体管</a:t>
            </a:r>
            <a:endParaRPr lang="zh-CN" altLang="en-US" dirty="0">
              <a:solidFill>
                <a:schemeClr val="tx1"/>
              </a:solidFill>
              <a:latin typeface="Times New Roman" panose="02020603050405020304" pitchFamily="18" charset="0"/>
              <a:ea typeface="黑体" panose="02010609060101010101" pitchFamily="49" charset="-122"/>
            </a:endParaRPr>
          </a:p>
        </p:txBody>
      </p:sp>
      <p:sp>
        <p:nvSpPr>
          <p:cNvPr id="13340" name="TextBox 18"/>
          <p:cNvSpPr txBox="1"/>
          <p:nvPr/>
        </p:nvSpPr>
        <p:spPr>
          <a:xfrm>
            <a:off x="6694488" y="1325563"/>
            <a:ext cx="1408112" cy="460375"/>
          </a:xfrm>
          <a:prstGeom prst="rect">
            <a:avLst/>
          </a:prstGeom>
          <a:noFill/>
          <a:ln w="9525">
            <a:noFill/>
          </a:ln>
        </p:spPr>
        <p:txBody>
          <a:bodyPr wrap="none" anchor="t" anchorCtr="0">
            <a:spAutoFit/>
          </a:bodyPr>
          <a:p>
            <a:pPr eaLnBrk="0" hangingPunct="0"/>
            <a:r>
              <a:rPr lang="zh-CN" altLang="en-US" dirty="0">
                <a:solidFill>
                  <a:schemeClr val="tx1"/>
                </a:solidFill>
                <a:latin typeface="Times New Roman" panose="02020603050405020304" pitchFamily="18" charset="0"/>
                <a:ea typeface="黑体" panose="02010609060101010101" pitchFamily="49" charset="-122"/>
              </a:rPr>
              <a:t>集成电路</a:t>
            </a:r>
            <a:endParaRPr lang="zh-CN" altLang="en-US" dirty="0">
              <a:solidFill>
                <a:schemeClr val="tx1"/>
              </a:solidFill>
              <a:latin typeface="Times New Roman" panose="02020603050405020304" pitchFamily="18" charset="0"/>
              <a:ea typeface="黑体" panose="02010609060101010101" pitchFamily="49"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1" name="矩形 5121">
            <a:hlinkClick r:id="rId1" action="ppaction://hlinkpres?slideindex=1&amp;slidetitle="/>
          </p:cNvPr>
          <p:cNvSpPr/>
          <p:nvPr/>
        </p:nvSpPr>
        <p:spPr>
          <a:xfrm>
            <a:off x="863600" y="765175"/>
            <a:ext cx="8280400" cy="977900"/>
          </a:xfrm>
          <a:prstGeom prst="rect">
            <a:avLst/>
          </a:prstGeom>
          <a:noFill/>
          <a:ln w="9525">
            <a:noFill/>
          </a:ln>
        </p:spPr>
        <p:txBody>
          <a:bodyPr anchor="t" anchorCtr="0">
            <a:spAutoFit/>
          </a:bodyPr>
          <a:p>
            <a:pPr>
              <a:lnSpc>
                <a:spcPct val="120000"/>
              </a:lnSpc>
            </a:pPr>
            <a:r>
              <a:rPr lang="zh-CN" altLang="en-US" dirty="0">
                <a:latin typeface="Times New Roman" panose="02020603050405020304" pitchFamily="18" charset="0"/>
                <a:ea typeface="宋体" panose="02010600030101010101" pitchFamily="2" charset="-122"/>
              </a:rPr>
              <a:t>        第一代电子管</a:t>
            </a:r>
            <a:r>
              <a:rPr lang="zh-CN" altLang="en-US" dirty="0">
                <a:solidFill>
                  <a:schemeClr val="tx1"/>
                </a:solidFill>
                <a:latin typeface="Times New Roman" panose="02020603050405020304" pitchFamily="18" charset="0"/>
                <a:ea typeface="宋体" panose="02010600030101010101" pitchFamily="2" charset="-122"/>
              </a:rPr>
              <a:t>是在</a:t>
            </a:r>
            <a:r>
              <a:rPr lang="en-US" altLang="zh-CN">
                <a:solidFill>
                  <a:schemeClr val="tx1"/>
                </a:solidFill>
                <a:latin typeface="Times New Roman" panose="02020603050405020304" pitchFamily="18" charset="0"/>
                <a:ea typeface="宋体" panose="02010600030101010101" pitchFamily="2" charset="-122"/>
              </a:rPr>
              <a:t>1904</a:t>
            </a:r>
            <a:r>
              <a:rPr lang="zh-CN" altLang="en-US" dirty="0">
                <a:solidFill>
                  <a:schemeClr val="tx1"/>
                </a:solidFill>
                <a:latin typeface="Times New Roman" panose="02020603050405020304" pitchFamily="18" charset="0"/>
                <a:ea typeface="宋体" panose="02010600030101010101" pitchFamily="2" charset="-122"/>
              </a:rPr>
              <a:t>年英国人弗莱明发明真空二极管的基础上。由美国人德福雷斯特在</a:t>
            </a:r>
            <a:r>
              <a:rPr lang="en-US" altLang="zh-CN" dirty="0">
                <a:solidFill>
                  <a:schemeClr val="tx1"/>
                </a:solidFill>
                <a:latin typeface="Times New Roman" panose="02020603050405020304" pitchFamily="18" charset="0"/>
                <a:ea typeface="宋体" panose="02010600030101010101" pitchFamily="2" charset="-122"/>
              </a:rPr>
              <a:t>1907</a:t>
            </a:r>
            <a:r>
              <a:rPr lang="zh-CN" altLang="en-US" dirty="0">
                <a:solidFill>
                  <a:schemeClr val="tx1"/>
                </a:solidFill>
                <a:latin typeface="Times New Roman" panose="02020603050405020304" pitchFamily="18" charset="0"/>
                <a:ea typeface="宋体" panose="02010600030101010101" pitchFamily="2" charset="-122"/>
              </a:rPr>
              <a:t>年发明。</a:t>
            </a:r>
            <a:endParaRPr lang="zh-CN" altLang="en-US" dirty="0">
              <a:solidFill>
                <a:schemeClr val="tx1"/>
              </a:solidFill>
              <a:latin typeface="Times New Roman" panose="02020603050405020304" pitchFamily="18" charset="0"/>
              <a:ea typeface="宋体" panose="02010600030101010101" pitchFamily="2" charset="-122"/>
            </a:endParaRPr>
          </a:p>
        </p:txBody>
      </p:sp>
      <p:pic>
        <p:nvPicPr>
          <p:cNvPr id="5124" name="图片 5123"/>
          <p:cNvPicPr>
            <a:picLocks noChangeAspect="1"/>
          </p:cNvPicPr>
          <p:nvPr/>
        </p:nvPicPr>
        <p:blipFill>
          <a:blip r:embed="rId2"/>
          <a:stretch>
            <a:fillRect/>
          </a:stretch>
        </p:blipFill>
        <p:spPr>
          <a:xfrm>
            <a:off x="1187450" y="2060575"/>
            <a:ext cx="4321175" cy="2832100"/>
          </a:xfrm>
          <a:prstGeom prst="rect">
            <a:avLst/>
          </a:prstGeom>
          <a:noFill/>
          <a:ln w="9525">
            <a:noFill/>
          </a:ln>
        </p:spPr>
      </p:pic>
      <p:graphicFrame>
        <p:nvGraphicFramePr>
          <p:cNvPr id="5125" name="对象 5124"/>
          <p:cNvGraphicFramePr/>
          <p:nvPr/>
        </p:nvGraphicFramePr>
        <p:xfrm>
          <a:off x="6149975" y="1812925"/>
          <a:ext cx="2238375" cy="3705225"/>
        </p:xfrm>
        <a:graphic>
          <a:graphicData uri="http://schemas.openxmlformats.org/presentationml/2006/ole">
            <mc:AlternateContent xmlns:mc="http://schemas.openxmlformats.org/markup-compatibility/2006">
              <mc:Choice xmlns:v="urn:schemas-microsoft-com:vml" Requires="v">
                <p:oleObj spid="_x0000_s3076" name="" r:id="rId3" imgW="2006600" imgH="3302000" progId="Visio.Drawing.11">
                  <p:embed/>
                </p:oleObj>
              </mc:Choice>
              <mc:Fallback>
                <p:oleObj name="" r:id="rId3" imgW="2006600" imgH="3302000" progId="Visio.Drawing.11">
                  <p:embed/>
                  <p:pic>
                    <p:nvPicPr>
                      <p:cNvPr id="0" name="图片 3075"/>
                      <p:cNvPicPr/>
                      <p:nvPr/>
                    </p:nvPicPr>
                    <p:blipFill>
                      <a:blip r:embed="rId4"/>
                      <a:stretch>
                        <a:fillRect/>
                      </a:stretch>
                    </p:blipFill>
                    <p:spPr>
                      <a:xfrm>
                        <a:off x="6149975" y="1812925"/>
                        <a:ext cx="2238375" cy="3705225"/>
                      </a:xfrm>
                      <a:prstGeom prst="rect">
                        <a:avLst/>
                      </a:prstGeom>
                      <a:noFill/>
                      <a:ln w="38100">
                        <a:noFill/>
                        <a:miter/>
                      </a:ln>
                    </p:spPr>
                  </p:pic>
                </p:oleObj>
              </mc:Fallback>
            </mc:AlternateContent>
          </a:graphicData>
        </a:graphic>
      </p:graphicFrame>
      <p:sp>
        <p:nvSpPr>
          <p:cNvPr id="5126" name="矩形 5125">
            <a:hlinkClick r:id="rId1" action="ppaction://hlinkpres?slideindex=1&amp;slidetitle="/>
          </p:cNvPr>
          <p:cNvSpPr/>
          <p:nvPr/>
        </p:nvSpPr>
        <p:spPr>
          <a:xfrm>
            <a:off x="900113" y="5229225"/>
            <a:ext cx="8280400" cy="1408113"/>
          </a:xfrm>
          <a:prstGeom prst="rect">
            <a:avLst/>
          </a:prstGeom>
          <a:noFill/>
          <a:ln w="9525">
            <a:noFill/>
          </a:ln>
        </p:spPr>
        <p:txBody>
          <a:bodyPr anchor="t" anchorCtr="0">
            <a:spAutoFit/>
          </a:bodyPr>
          <a:p>
            <a:pPr>
              <a:lnSpc>
                <a:spcPct val="120000"/>
              </a:lnSpc>
            </a:pPr>
            <a:r>
              <a:rPr lang="zh-CN" altLang="en-US" dirty="0">
                <a:latin typeface="Times New Roman" panose="02020603050405020304" pitchFamily="18" charset="0"/>
                <a:ea typeface="宋体" panose="02010600030101010101" pitchFamily="2" charset="-122"/>
              </a:rPr>
              <a:t>        </a:t>
            </a:r>
            <a:r>
              <a:rPr lang="zh-CN" altLang="en-US" dirty="0">
                <a:solidFill>
                  <a:schemeClr val="tx1"/>
                </a:solidFill>
                <a:latin typeface="Times New Roman" panose="02020603050405020304" pitchFamily="18" charset="0"/>
                <a:ea typeface="宋体" panose="02010600030101010101" pitchFamily="2" charset="-122"/>
              </a:rPr>
              <a:t>电子管是在真空的玻璃泡中放入灯丝和一些电极密封制成，灯丝加热后可以发射电子，其他电极加上不同的电压，就可以对电子的运动产生控制作用。</a:t>
            </a:r>
            <a:endParaRPr lang="zh-CN" altLang="en-US" dirty="0">
              <a:solidFill>
                <a:schemeClr val="tx1"/>
              </a:solidFill>
              <a:latin typeface="Times New Roman" panose="02020603050405020304" pitchFamily="18" charset="0"/>
              <a:ea typeface="宋体" panose="02010600030101010101" pitchFamily="2" charset="-122"/>
            </a:endParaRPr>
          </a:p>
        </p:txBody>
      </p:sp>
      <p:sp>
        <p:nvSpPr>
          <p:cNvPr id="5127" name="文本框 5126"/>
          <p:cNvSpPr txBox="1"/>
          <p:nvPr/>
        </p:nvSpPr>
        <p:spPr>
          <a:xfrm>
            <a:off x="1974850" y="4876800"/>
            <a:ext cx="2525713" cy="396875"/>
          </a:xfrm>
          <a:prstGeom prst="rect">
            <a:avLst/>
          </a:prstGeom>
          <a:noFill/>
          <a:ln w="9525">
            <a:noFill/>
          </a:ln>
        </p:spPr>
        <p:txBody>
          <a:bodyPr anchor="t" anchorCtr="0">
            <a:spAutoFit/>
          </a:bodyPr>
          <a:p>
            <a:r>
              <a:rPr lang="zh-CN" altLang="en-US" sz="2000" dirty="0">
                <a:latin typeface="宋体" panose="02010600030101010101" pitchFamily="2" charset="-122"/>
                <a:ea typeface="宋体" panose="02010600030101010101" pitchFamily="2" charset="-122"/>
              </a:rPr>
              <a:t>电子管(真空管)</a:t>
            </a:r>
            <a:endParaRPr lang="zh-CN" altLang="en-US" sz="2000" dirty="0">
              <a:latin typeface="宋体" panose="02010600030101010101" pitchFamily="2" charset="-122"/>
              <a:ea typeface="宋体" panose="02010600030101010101" pitchFamily="2" charset="-122"/>
            </a:endParaRPr>
          </a:p>
        </p:txBody>
      </p:sp>
      <p:sp>
        <p:nvSpPr>
          <p:cNvPr id="15366" name="Text Box 16"/>
          <p:cNvSpPr txBox="1"/>
          <p:nvPr/>
        </p:nvSpPr>
        <p:spPr>
          <a:xfrm>
            <a:off x="971550" y="44450"/>
            <a:ext cx="6913563" cy="700088"/>
          </a:xfrm>
          <a:prstGeom prst="rect">
            <a:avLst/>
          </a:prstGeom>
          <a:noFill/>
          <a:ln w="9525">
            <a:noFill/>
          </a:ln>
        </p:spPr>
        <p:txBody>
          <a:bodyPr anchor="t" anchorCtr="0">
            <a:spAutoFit/>
          </a:bodyPr>
          <a:p>
            <a:pPr>
              <a:lnSpc>
                <a:spcPct val="110000"/>
              </a:lnSpc>
              <a:spcBef>
                <a:spcPct val="10000"/>
              </a:spcBef>
              <a:buFont typeface="Wingdings" panose="05000000000000000000" pitchFamily="2" charset="2"/>
            </a:pPr>
            <a:r>
              <a:rPr lang="en-US" altLang="zh-CN" sz="3600" dirty="0">
                <a:solidFill>
                  <a:srgbClr val="0000FF"/>
                </a:solidFill>
                <a:latin typeface="Times New Roman" panose="02020603050405020304" pitchFamily="18" charset="0"/>
                <a:ea typeface="华文中宋" pitchFamily="2" charset="-122"/>
              </a:rPr>
              <a:t>0.1.1 </a:t>
            </a:r>
            <a:r>
              <a:rPr lang="zh-CN" altLang="en-US" sz="3600" dirty="0">
                <a:solidFill>
                  <a:srgbClr val="0000FF"/>
                </a:solidFill>
                <a:latin typeface="Times New Roman" panose="02020603050405020304" pitchFamily="18" charset="0"/>
                <a:ea typeface="华文中宋" pitchFamily="2" charset="-122"/>
              </a:rPr>
              <a:t>电子器件发展</a:t>
            </a:r>
            <a:endParaRPr lang="zh-CN" altLang="en-US" sz="3600" dirty="0">
              <a:solidFill>
                <a:srgbClr val="0000FF"/>
              </a:solidFill>
              <a:latin typeface="Times New Roman" panose="02020603050405020304" pitchFamily="18" charset="0"/>
              <a:ea typeface="华文中宋"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5124"/>
                                        </p:tgtEl>
                                        <p:attrNameLst>
                                          <p:attrName>style.visibility</p:attrName>
                                        </p:attrNameLst>
                                      </p:cBhvr>
                                      <p:to>
                                        <p:strVal val="visible"/>
                                      </p:to>
                                    </p:set>
                                    <p:animEffect transition="in" filter="checkerboard(across)">
                                      <p:cBhvr>
                                        <p:cTn id="7" dur="500"/>
                                        <p:tgtEl>
                                          <p:spTgt spid="5124"/>
                                        </p:tgtEl>
                                      </p:cBhvr>
                                    </p:animEffect>
                                  </p:childTnLst>
                                </p:cTn>
                              </p:par>
                            </p:childTnLst>
                          </p:cTn>
                        </p:par>
                        <p:par>
                          <p:cTn id="8" fill="hold">
                            <p:stCondLst>
                              <p:cond delay="500"/>
                            </p:stCondLst>
                            <p:childTnLst>
                              <p:par>
                                <p:cTn id="9" presetID="3" presetClass="entr" presetSubtype="10" fill="hold" grpId="0" nodeType="afterEffect">
                                  <p:stCondLst>
                                    <p:cond delay="0"/>
                                  </p:stCondLst>
                                  <p:childTnLst>
                                    <p:set>
                                      <p:cBhvr>
                                        <p:cTn id="10" dur="1" fill="hold">
                                          <p:stCondLst>
                                            <p:cond delay="0"/>
                                          </p:stCondLst>
                                        </p:cTn>
                                        <p:tgtEl>
                                          <p:spTgt spid="5127"/>
                                        </p:tgtEl>
                                        <p:attrNameLst>
                                          <p:attrName>style.visibility</p:attrName>
                                        </p:attrNameLst>
                                      </p:cBhvr>
                                      <p:to>
                                        <p:strVal val="visible"/>
                                      </p:to>
                                    </p:set>
                                    <p:animEffect transition="in" filter="blinds(horizontal)">
                                      <p:cBhvr>
                                        <p:cTn id="11" dur="500"/>
                                        <p:tgtEl>
                                          <p:spTgt spid="5127"/>
                                        </p:tgtEl>
                                      </p:cBhvr>
                                    </p:animEffect>
                                  </p:childTnLst>
                                </p:cTn>
                              </p:par>
                            </p:childTnLst>
                          </p:cTn>
                        </p:par>
                      </p:childTnLst>
                    </p:cTn>
                  </p:par>
                  <p:par>
                    <p:cTn id="12" fill="hold">
                      <p:stCondLst>
                        <p:cond delay="indefinite"/>
                      </p:stCondLst>
                      <p:childTnLst>
                        <p:par>
                          <p:cTn id="13" fill="hold">
                            <p:stCondLst>
                              <p:cond delay="0"/>
                            </p:stCondLst>
                            <p:childTnLst>
                              <p:par>
                                <p:cTn id="14" presetID="5" presetClass="entr" presetSubtype="10" fill="hold" nodeType="clickEffect">
                                  <p:stCondLst>
                                    <p:cond delay="0"/>
                                  </p:stCondLst>
                                  <p:childTnLst>
                                    <p:set>
                                      <p:cBhvr>
                                        <p:cTn id="15" dur="1" fill="hold">
                                          <p:stCondLst>
                                            <p:cond delay="0"/>
                                          </p:stCondLst>
                                        </p:cTn>
                                        <p:tgtEl>
                                          <p:spTgt spid="5125"/>
                                        </p:tgtEl>
                                        <p:attrNameLst>
                                          <p:attrName>style.visibility</p:attrName>
                                        </p:attrNameLst>
                                      </p:cBhvr>
                                      <p:to>
                                        <p:strVal val="visible"/>
                                      </p:to>
                                    </p:set>
                                    <p:animEffect transition="in" filter="checkerboard(across)">
                                      <p:cBhvr>
                                        <p:cTn id="16" dur="500"/>
                                        <p:tgtEl>
                                          <p:spTgt spid="5125"/>
                                        </p:tgtEl>
                                      </p:cBhvr>
                                    </p:animEffect>
                                  </p:childTnLst>
                                </p:cTn>
                              </p:par>
                            </p:childTnLst>
                          </p:cTn>
                        </p:par>
                      </p:childTnLst>
                    </p:cTn>
                  </p:par>
                  <p:par>
                    <p:cTn id="17" fill="hold">
                      <p:stCondLst>
                        <p:cond delay="indefinite"/>
                      </p:stCondLst>
                      <p:childTnLst>
                        <p:par>
                          <p:cTn id="18" fill="hold">
                            <p:stCondLst>
                              <p:cond delay="0"/>
                            </p:stCondLst>
                            <p:childTnLst>
                              <p:par>
                                <p:cTn id="19" presetID="4" presetClass="entr" presetSubtype="16" fill="hold" grpId="0" nodeType="clickEffect">
                                  <p:stCondLst>
                                    <p:cond delay="0"/>
                                  </p:stCondLst>
                                  <p:childTnLst>
                                    <p:set>
                                      <p:cBhvr>
                                        <p:cTn id="20" dur="1" fill="hold">
                                          <p:stCondLst>
                                            <p:cond delay="0"/>
                                          </p:stCondLst>
                                        </p:cTn>
                                        <p:tgtEl>
                                          <p:spTgt spid="5126"/>
                                        </p:tgtEl>
                                        <p:attrNameLst>
                                          <p:attrName>style.visibility</p:attrName>
                                        </p:attrNameLst>
                                      </p:cBhvr>
                                      <p:to>
                                        <p:strVal val="visible"/>
                                      </p:to>
                                    </p:set>
                                    <p:animEffect transition="in" filter="box(in)">
                                      <p:cBhvr>
                                        <p:cTn id="21" dur="1000"/>
                                        <p:tgtEl>
                                          <p:spTgt spid="51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6" grpId="0" bldLvl="0"/>
      <p:bldP spid="5127" grpId="0" bldLvl="0"/>
    </p:bldLst>
  </p:timing>
</p:sld>
</file>

<file path=ppt/tags/tag1.xml><?xml version="1.0" encoding="utf-8"?>
<p:tagLst xmlns:p="http://schemas.openxmlformats.org/presentationml/2006/main">
  <p:tag name="KSO_WM_BEAUTIFY_FLAG" val=""/>
  <p:tag name="KSO_WM_UNIT_PLACING_PICTURE_USER_VIEWPORT" val="{&quot;height&quot;:11500,&quot;width&quot;:7500}"/>
</p:tagLst>
</file>

<file path=ppt/tags/tag2.xml><?xml version="1.0" encoding="utf-8"?>
<p:tagLst xmlns:p="http://schemas.openxmlformats.org/presentationml/2006/main">
  <p:tag name="KSO_WM_UNIT_PLACING_PICTURE_USER_VIEWPORT" val="{&quot;height&quot;:9350,&quot;width&quot;:12992}"/>
</p:tagLst>
</file>

<file path=ppt/tags/tag3.xml><?xml version="1.0" encoding="utf-8"?>
<p:tagLst xmlns:p="http://schemas.openxmlformats.org/presentationml/2006/main">
  <p:tag name="KSO_WM_UNIT_PLACING_PICTURE_USER_VIEWPORT" val="{&quot;height&quot;:4600,&quot;width&quot;:13360}"/>
</p:tagLst>
</file>

<file path=ppt/tags/tag4.xml><?xml version="1.0" encoding="utf-8"?>
<p:tagLst xmlns:p="http://schemas.openxmlformats.org/presentationml/2006/main">
  <p:tag name="KSO_WM_UNIT_TABLE_BEAUTIFY" val="smartTable{2a9a83b9-7078-4dab-a231-f948b8a5e65b}"/>
</p:tagLst>
</file>

<file path=ppt/tags/tag5.xml><?xml version="1.0" encoding="utf-8"?>
<p:tagLst xmlns:p="http://schemas.openxmlformats.org/presentationml/2006/main">
  <p:tag name="KSO_WM_UNIT_TABLE_BEAUTIFY" val="smartTable{d6fe9630-2d5b-4d5e-aee3-fb7a2ef73176}"/>
</p:tagLst>
</file>

<file path=ppt/tags/tag6.xml><?xml version="1.0" encoding="utf-8"?>
<p:tagLst xmlns:p="http://schemas.openxmlformats.org/presentationml/2006/main">
  <p:tag name="REFSHAPE" val="444318004"/>
  <p:tag name="KSO_WM_UNIT_PLACING_PICTURE_USER_VIEWPORT" val="{&quot;height&quot;:3630,&quot;width&quot;:11445}"/>
</p:tagLst>
</file>

<file path=ppt/tags/tag7.xml><?xml version="1.0" encoding="utf-8"?>
<p:tagLst xmlns:p="http://schemas.openxmlformats.org/presentationml/2006/main">
  <p:tag name="COMMONDATA" val="eyJoZGlkIjoiZjljNDVhZjNkOWU4NDM4OWY1YTZiOGExNjFlNDNhNGUifQ=="/>
  <p:tag name="KSO_WPP_MARK_KEY" val="6756747f-911b-4862-9e01-342d092c0daf"/>
</p:tagLst>
</file>

<file path=ppt/theme/theme1.xml><?xml version="1.0" encoding="utf-8"?>
<a:theme xmlns:a="http://schemas.openxmlformats.org/drawingml/2006/main" name="木板008">
  <a:themeElements>
    <a:clrScheme name="木板008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木板008">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zh-CN" sz="2400" b="1" i="0" u="none" strike="noStrike" cap="none" normalizeH="0" baseline="0" smtClean="0">
            <a:ln>
              <a:noFill/>
            </a:ln>
            <a:solidFill>
              <a:srgbClr val="FF0000"/>
            </a:solidFill>
            <a:effectLst/>
            <a:latin typeface="Times New Roman" panose="02020603050405020304" pitchFamily="18" charset="0"/>
            <a:ea typeface="黑体" panose="02010609060101010101" pitchFamily="49"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zh-CN" sz="2400" b="1" i="0" u="none" strike="noStrike" cap="none" normalizeH="0" baseline="0" smtClean="0">
            <a:ln>
              <a:noFill/>
            </a:ln>
            <a:solidFill>
              <a:srgbClr val="FF0000"/>
            </a:solidFill>
            <a:effectLst/>
            <a:latin typeface="Times New Roman" panose="02020603050405020304" pitchFamily="18" charset="0"/>
            <a:ea typeface="黑体" panose="02010609060101010101" pitchFamily="49" charset="-122"/>
          </a:defRPr>
        </a:defPPr>
      </a:lstStyle>
    </a:lnDef>
  </a:objectDefaults>
  <a:extraClrSchemeLst>
    <a:extraClrScheme>
      <a:clrScheme name="木板008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木板008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木板008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木板008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木板008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木板008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木板008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模电模板</Template>
  <TotalTime>0</TotalTime>
  <Words>4362</Words>
  <Application>WPS 演示</Application>
  <PresentationFormat>全屏显示(4:3)</PresentationFormat>
  <Paragraphs>405</Paragraphs>
  <Slides>33</Slides>
  <Notes>14</Notes>
  <HiddenSlides>0</HiddenSlides>
  <MMClips>0</MMClips>
  <ScaleCrop>false</ScaleCrop>
  <HeadingPairs>
    <vt:vector size="8" baseType="variant">
      <vt:variant>
        <vt:lpstr>已用的字体</vt:lpstr>
      </vt:variant>
      <vt:variant>
        <vt:i4>11</vt:i4>
      </vt:variant>
      <vt:variant>
        <vt:lpstr>主题</vt:lpstr>
      </vt:variant>
      <vt:variant>
        <vt:i4>1</vt:i4>
      </vt:variant>
      <vt:variant>
        <vt:lpstr>嵌入 OLE 服务器</vt:lpstr>
      </vt:variant>
      <vt:variant>
        <vt:i4>3</vt:i4>
      </vt:variant>
      <vt:variant>
        <vt:lpstr>幻灯片标题</vt:lpstr>
      </vt:variant>
      <vt:variant>
        <vt:i4>33</vt:i4>
      </vt:variant>
    </vt:vector>
  </HeadingPairs>
  <TitlesOfParts>
    <vt:vector size="48" baseType="lpstr">
      <vt:lpstr>Arial</vt:lpstr>
      <vt:lpstr>宋体</vt:lpstr>
      <vt:lpstr>Wingdings</vt:lpstr>
      <vt:lpstr>Times New Roman</vt:lpstr>
      <vt:lpstr>黑体</vt:lpstr>
      <vt:lpstr>华文楷体</vt:lpstr>
      <vt:lpstr>微软雅黑</vt:lpstr>
      <vt:lpstr>华文中宋</vt:lpstr>
      <vt:lpstr>Arial Unicode MS</vt:lpstr>
      <vt:lpstr>Cambria</vt:lpstr>
      <vt:lpstr>宋体-PUA</vt:lpstr>
      <vt:lpstr>木板008</vt:lpstr>
      <vt:lpstr>Visio.Drawing.11</vt:lpstr>
      <vt:lpstr>WPS.Doc.6</vt:lpstr>
      <vt:lpstr>Flash.Movie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20.2 基本RS触发器</dc:title>
  <dc:creator>S</dc:creator>
  <cp:lastModifiedBy>大雨</cp:lastModifiedBy>
  <cp:revision>491</cp:revision>
  <dcterms:created xsi:type="dcterms:W3CDTF">2005-04-09T06:28:00Z</dcterms:created>
  <dcterms:modified xsi:type="dcterms:W3CDTF">2023-02-27T00:24:34Z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2052-11.1.0.13703</vt:lpwstr>
  </property>
  <property fmtid="{D5CDD505-2E9C-101B-9397-08002B2CF9AE}" pid="3" name="ICV">
    <vt:lpwstr>8A1ED89EE051468F8CCB1053BB80CEF3</vt:lpwstr>
  </property>
</Properties>
</file>